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7" r:id="rId4"/>
  </p:sldMasterIdLst>
  <p:notesMasterIdLst>
    <p:notesMasterId r:id="rId12"/>
  </p:notesMasterIdLst>
  <p:sldIdLst>
    <p:sldId id="2147480477" r:id="rId5"/>
    <p:sldId id="2147480478" r:id="rId6"/>
    <p:sldId id="2147480497" r:id="rId7"/>
    <p:sldId id="2147480482" r:id="rId8"/>
    <p:sldId id="2147480504" r:id="rId9"/>
    <p:sldId id="2147480484" r:id="rId10"/>
    <p:sldId id="2147480489" r:id="rId11"/>
  </p:sldIdLst>
  <p:sldSz cx="10691813" cy="7559675"/>
  <p:notesSz cx="10234613" cy="7104063"/>
  <p:embeddedFontLst>
    <p:embeddedFont>
      <p:font typeface="TT Hoves Pro" panose="020B0604020202020204" charset="0"/>
      <p:regular r:id="rId13"/>
      <p:bold r:id="rId1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5_FORMEN" id="{820CD47C-6CF2-BA4C-8790-5755ADA921C1}">
          <p14:sldIdLst>
            <p14:sldId id="2147480477"/>
            <p14:sldId id="2147480478"/>
            <p14:sldId id="2147480497"/>
            <p14:sldId id="2147480482"/>
            <p14:sldId id="2147480504"/>
            <p14:sldId id="2147480484"/>
            <p14:sldId id="21474804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1C4A20-48D2-11FD-98BF-EC29EED1AAB3}" name="Hohmeier, Markus" initials="MH" userId="S::markus.hohmeier@axelspringer.com::fd82d800-94aa-468f-a427-9a106daa7fee" providerId="AD"/>
  <p188:author id="{99AEB334-B6B8-2495-6F1F-EC876AF20375}" name="Schonert, Ulrike" initials="US" userId="S::ulrike.schonert@axelspringer.com::8f603853-434f-4bf3-9d05-7a727120c9db" providerId="AD"/>
  <p188:author id="{FCF22937-82DE-63C6-7679-29331363ED86}" name="Vollmann, Kim" initials="VK" userId="S::kim.vollmann@axelspringer.com::a6f3284f-d05f-47db-9e93-44425a9a43ea" providerId="AD"/>
  <p188:author id="{781B4D46-5B84-9551-3504-E6D10F9888EE}" name="Reimer, Ulf" initials="UR" userId="S::ulf.reimer@axelspringer.com::911d6dd7-779d-4dab-94b5-2a955e100135" providerId="AD"/>
  <p188:author id="{EE22EB48-81D0-BAF6-1B2F-42BFA64103D5}" name="Jaschinski, Charline" initials="CJ" userId="S::charline.jaschinski@axelspringer.com::e25f9292-956c-4880-9d3a-d8738cc5ad0a" providerId="AD"/>
  <p188:author id="{A8FC3049-74B2-9688-7A43-D4DB50B42EEA}" name="Knapp, Leonie" initials="" userId="S::leonie.knapp@axelspringer.com::73574b32-315f-4700-9a13-ca8ab02642a7" providerId="AD"/>
  <p188:author id="{7E14C853-B160-18B8-C650-4CBC0C701F18}" name="Scheuber, Claudia" initials="CS" userId="S::claudia.scheuber@axelspringer.com::2f167572-6238-4450-a072-8ba45e07628e" providerId="AD"/>
  <p188:author id="{2E4EF95E-7EF1-EA95-2DAF-4EA5A0A1710C}" name="Kaminski, Franziska" initials="FK" userId="S::franziska.kaminski@axelspringer.com::e5a69eff-5471-4c3d-ae07-280cead80732" providerId="AD"/>
  <p188:author id="{5140826D-EB4D-DB40-0E12-4E2C3163AE7A}" name="Phan, Mai Tam" initials="MP" userId="S::maitam.phan@axelspringer.com::e503f8e5-c62d-4951-9092-eec4553c7f7d" providerId="AD"/>
  <p188:author id="{FD7D9D70-C4CA-9BA0-336D-FB2EB21213C6}" name="Benesch, Boris" initials="BB" userId="S::boris.benesch@axelspringer.com::d12b77d6-db5e-4ff7-bbd5-b78ed15a0e68" providerId="AD"/>
  <p188:author id="{741BE5A3-E15A-9313-1510-5258DD602E38}" name="Schaafs, Dagmar" initials="SD" userId="S::dagmar.schaafs@axelspringer.com::aa1e839e-ce5e-4e96-88a6-5e66c242db4f" providerId="AD"/>
  <p188:author id="{29C740AF-670F-2F91-912F-664A1E07233D}" name="Parlow, Frank" initials="FP" userId="S::frank.parlow@axelspringer.com::b038301b-c252-4bd3-967d-b9e91afa5aa1" providerId="AD"/>
  <p188:author id="{0BDB54B4-23F9-0014-90C6-9B08BD7AE163}" name="Kasemir, Ines" initials="" userId="S::ines.kasemir@axelspringer.com::a88c35fe-03fe-4900-a6a2-1b4b1238272d" providerId="AD"/>
  <p188:author id="{9CEFC3CC-D6BD-B869-347E-2207AC122F81}" name="Herrmann, Eva Maria" initials="" userId="S::eva-maria.herrmann.extern@axelspringer.com::a8c684b2-33de-4ddd-b0c0-868450ecaebb" providerId="AD"/>
  <p188:author id="{91811CD7-50F7-BB51-F08B-7CE561323AF0}" name="Ludewig, Konstantin" initials="KL" userId="S::konstantin.ludewig@axelspringer.com::f2e8dd23-3716-4cfa-861d-a34e0fc4c2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818D"/>
    <a:srgbClr val="052C3A"/>
    <a:srgbClr val="E4EAED"/>
    <a:srgbClr val="E3E8EB"/>
    <a:srgbClr val="0281B2"/>
    <a:srgbClr val="062D3A"/>
    <a:srgbClr val="98C0D6"/>
    <a:srgbClr val="B3DEF7"/>
    <a:srgbClr val="92B5CB"/>
    <a:srgbClr val="00A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B897D-1F27-42C8-ACCE-BD4E2AD31EC3}" v="10" dt="2026-01-20T15:21:47.84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788"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afs, Dagmar" userId="aa1e839e-ce5e-4e96-88a6-5e66c242db4f" providerId="ADAL" clId="{11932D15-96A8-401D-B284-31CB516AB94D}"/>
    <pc:docChg chg="custSel modSld">
      <pc:chgData name="Schaafs, Dagmar" userId="aa1e839e-ce5e-4e96-88a6-5e66c242db4f" providerId="ADAL" clId="{11932D15-96A8-401D-B284-31CB516AB94D}" dt="2026-01-21T08:50:39.932" v="505" actId="20577"/>
      <pc:docMkLst>
        <pc:docMk/>
      </pc:docMkLst>
      <pc:sldChg chg="modSp mod">
        <pc:chgData name="Schaafs, Dagmar" userId="aa1e839e-ce5e-4e96-88a6-5e66c242db4f" providerId="ADAL" clId="{11932D15-96A8-401D-B284-31CB516AB94D}" dt="2026-01-20T15:22:06.967" v="496" actId="1036"/>
        <pc:sldMkLst>
          <pc:docMk/>
          <pc:sldMk cId="3483789560" sldId="2147480478"/>
        </pc:sldMkLst>
        <pc:spChg chg="mod">
          <ac:chgData name="Schaafs, Dagmar" userId="aa1e839e-ce5e-4e96-88a6-5e66c242db4f" providerId="ADAL" clId="{11932D15-96A8-401D-B284-31CB516AB94D}" dt="2026-01-20T15:22:06.967" v="496" actId="1036"/>
          <ac:spMkLst>
            <pc:docMk/>
            <pc:sldMk cId="3483789560" sldId="2147480478"/>
            <ac:spMk id="2" creationId="{233C08D1-9D30-9375-F857-B4989CCE752D}"/>
          </ac:spMkLst>
        </pc:spChg>
        <pc:spChg chg="mod">
          <ac:chgData name="Schaafs, Dagmar" userId="aa1e839e-ce5e-4e96-88a6-5e66c242db4f" providerId="ADAL" clId="{11932D15-96A8-401D-B284-31CB516AB94D}" dt="2026-01-20T15:18:13.383" v="191" actId="6549"/>
          <ac:spMkLst>
            <pc:docMk/>
            <pc:sldMk cId="3483789560" sldId="2147480478"/>
            <ac:spMk id="15" creationId="{C2BAF084-7685-9B2F-56FC-4D846DB29DEF}"/>
          </ac:spMkLst>
        </pc:spChg>
        <pc:spChg chg="mod">
          <ac:chgData name="Schaafs, Dagmar" userId="aa1e839e-ce5e-4e96-88a6-5e66c242db4f" providerId="ADAL" clId="{11932D15-96A8-401D-B284-31CB516AB94D}" dt="2026-01-20T15:18:24.027" v="216" actId="1036"/>
          <ac:spMkLst>
            <pc:docMk/>
            <pc:sldMk cId="3483789560" sldId="2147480478"/>
            <ac:spMk id="17" creationId="{B523B15F-AEC2-2EE5-3103-96B540BB359C}"/>
          </ac:spMkLst>
        </pc:spChg>
        <pc:spChg chg="mod">
          <ac:chgData name="Schaafs, Dagmar" userId="aa1e839e-ce5e-4e96-88a6-5e66c242db4f" providerId="ADAL" clId="{11932D15-96A8-401D-B284-31CB516AB94D}" dt="2026-01-20T15:18:24.027" v="216" actId="1036"/>
          <ac:spMkLst>
            <pc:docMk/>
            <pc:sldMk cId="3483789560" sldId="2147480478"/>
            <ac:spMk id="19" creationId="{154930C6-B1C6-9647-AC5C-8128F15026A6}"/>
          </ac:spMkLst>
        </pc:spChg>
        <pc:spChg chg="mod">
          <ac:chgData name="Schaafs, Dagmar" userId="aa1e839e-ce5e-4e96-88a6-5e66c242db4f" providerId="ADAL" clId="{11932D15-96A8-401D-B284-31CB516AB94D}" dt="2026-01-20T15:22:06.967" v="496" actId="1036"/>
          <ac:spMkLst>
            <pc:docMk/>
            <pc:sldMk cId="3483789560" sldId="2147480478"/>
            <ac:spMk id="24" creationId="{FEDD4C8B-F122-D6EF-CDFA-988B54567E19}"/>
          </ac:spMkLst>
        </pc:spChg>
        <pc:spChg chg="mod">
          <ac:chgData name="Schaafs, Dagmar" userId="aa1e839e-ce5e-4e96-88a6-5e66c242db4f" providerId="ADAL" clId="{11932D15-96A8-401D-B284-31CB516AB94D}" dt="2026-01-20T15:18:37.049" v="244" actId="1036"/>
          <ac:spMkLst>
            <pc:docMk/>
            <pc:sldMk cId="3483789560" sldId="2147480478"/>
            <ac:spMk id="28" creationId="{6381B20A-C298-B5AF-FA41-F9E290091CB5}"/>
          </ac:spMkLst>
        </pc:spChg>
        <pc:spChg chg="mod">
          <ac:chgData name="Schaafs, Dagmar" userId="aa1e839e-ce5e-4e96-88a6-5e66c242db4f" providerId="ADAL" clId="{11932D15-96A8-401D-B284-31CB516AB94D}" dt="2026-01-20T15:19:33.330" v="320" actId="6549"/>
          <ac:spMkLst>
            <pc:docMk/>
            <pc:sldMk cId="3483789560" sldId="2147480478"/>
            <ac:spMk id="30" creationId="{B5BDCCBA-5615-035C-578F-D14E4C68A1E7}"/>
          </ac:spMkLst>
        </pc:spChg>
        <pc:cxnChg chg="mod">
          <ac:chgData name="Schaafs, Dagmar" userId="aa1e839e-ce5e-4e96-88a6-5e66c242db4f" providerId="ADAL" clId="{11932D15-96A8-401D-B284-31CB516AB94D}" dt="2026-01-20T15:18:24.027" v="216" actId="1036"/>
          <ac:cxnSpMkLst>
            <pc:docMk/>
            <pc:sldMk cId="3483789560" sldId="2147480478"/>
            <ac:cxnSpMk id="16" creationId="{C498DC21-5D48-0869-668E-38334A0A2DEE}"/>
          </ac:cxnSpMkLst>
        </pc:cxnChg>
        <pc:cxnChg chg="mod">
          <ac:chgData name="Schaafs, Dagmar" userId="aa1e839e-ce5e-4e96-88a6-5e66c242db4f" providerId="ADAL" clId="{11932D15-96A8-401D-B284-31CB516AB94D}" dt="2026-01-20T15:18:24.027" v="216" actId="1036"/>
          <ac:cxnSpMkLst>
            <pc:docMk/>
            <pc:sldMk cId="3483789560" sldId="2147480478"/>
            <ac:cxnSpMk id="18" creationId="{E7686574-44C4-64E1-B85A-4DB00093CA3B}"/>
          </ac:cxnSpMkLst>
        </pc:cxnChg>
        <pc:cxnChg chg="mod">
          <ac:chgData name="Schaafs, Dagmar" userId="aa1e839e-ce5e-4e96-88a6-5e66c242db4f" providerId="ADAL" clId="{11932D15-96A8-401D-B284-31CB516AB94D}" dt="2026-01-20T15:18:37.049" v="244" actId="1036"/>
          <ac:cxnSpMkLst>
            <pc:docMk/>
            <pc:sldMk cId="3483789560" sldId="2147480478"/>
            <ac:cxnSpMk id="23" creationId="{C99708C3-7279-40B5-3219-DC5C9EF7232E}"/>
          </ac:cxnSpMkLst>
        </pc:cxnChg>
        <pc:cxnChg chg="mod">
          <ac:chgData name="Schaafs, Dagmar" userId="aa1e839e-ce5e-4e96-88a6-5e66c242db4f" providerId="ADAL" clId="{11932D15-96A8-401D-B284-31CB516AB94D}" dt="2026-01-20T15:18:37.049" v="244" actId="1036"/>
          <ac:cxnSpMkLst>
            <pc:docMk/>
            <pc:sldMk cId="3483789560" sldId="2147480478"/>
            <ac:cxnSpMk id="29" creationId="{0C012002-4C54-4DED-BFE6-7C1FAC782CD2}"/>
          </ac:cxnSpMkLst>
        </pc:cxnChg>
      </pc:sldChg>
      <pc:sldChg chg="modSp mod">
        <pc:chgData name="Schaafs, Dagmar" userId="aa1e839e-ce5e-4e96-88a6-5e66c242db4f" providerId="ADAL" clId="{11932D15-96A8-401D-B284-31CB516AB94D}" dt="2026-01-21T08:50:39.932" v="505" actId="20577"/>
        <pc:sldMkLst>
          <pc:docMk/>
          <pc:sldMk cId="2369298015" sldId="2147480484"/>
        </pc:sldMkLst>
        <pc:spChg chg="mod">
          <ac:chgData name="Schaafs, Dagmar" userId="aa1e839e-ce5e-4e96-88a6-5e66c242db4f" providerId="ADAL" clId="{11932D15-96A8-401D-B284-31CB516AB94D}" dt="2026-01-21T08:50:34.716" v="501" actId="20577"/>
          <ac:spMkLst>
            <pc:docMk/>
            <pc:sldMk cId="2369298015" sldId="2147480484"/>
            <ac:spMk id="31" creationId="{4E60F5FA-FC40-E4D5-1FAE-B1042A540901}"/>
          </ac:spMkLst>
        </pc:spChg>
        <pc:spChg chg="mod">
          <ac:chgData name="Schaafs, Dagmar" userId="aa1e839e-ce5e-4e96-88a6-5e66c242db4f" providerId="ADAL" clId="{11932D15-96A8-401D-B284-31CB516AB94D}" dt="2026-01-21T08:50:39.932" v="505" actId="20577"/>
          <ac:spMkLst>
            <pc:docMk/>
            <pc:sldMk cId="2369298015" sldId="2147480484"/>
            <ac:spMk id="38" creationId="{5A253660-0B3C-49B6-9813-F50770E11817}"/>
          </ac:spMkLst>
        </pc:spChg>
      </pc:sldChg>
      <pc:sldChg chg="addSp delSp modSp mod">
        <pc:chgData name="Schaafs, Dagmar" userId="aa1e839e-ce5e-4e96-88a6-5e66c242db4f" providerId="ADAL" clId="{11932D15-96A8-401D-B284-31CB516AB94D}" dt="2026-01-20T15:17:38.397" v="188" actId="20577"/>
        <pc:sldMkLst>
          <pc:docMk/>
          <pc:sldMk cId="3047506637" sldId="2147480489"/>
        </pc:sldMkLst>
        <pc:spChg chg="mod">
          <ac:chgData name="Schaafs, Dagmar" userId="aa1e839e-ce5e-4e96-88a6-5e66c242db4f" providerId="ADAL" clId="{11932D15-96A8-401D-B284-31CB516AB94D}" dt="2026-01-20T15:15:27.633" v="160" actId="1076"/>
          <ac:spMkLst>
            <pc:docMk/>
            <pc:sldMk cId="3047506637" sldId="2147480489"/>
            <ac:spMk id="2" creationId="{7784A7F7-8F25-9A69-8672-662CBB3CCA1E}"/>
          </ac:spMkLst>
        </pc:spChg>
        <pc:spChg chg="mod">
          <ac:chgData name="Schaafs, Dagmar" userId="aa1e839e-ce5e-4e96-88a6-5e66c242db4f" providerId="ADAL" clId="{11932D15-96A8-401D-B284-31CB516AB94D}" dt="2026-01-20T15:15:19.583" v="158" actId="1076"/>
          <ac:spMkLst>
            <pc:docMk/>
            <pc:sldMk cId="3047506637" sldId="2147480489"/>
            <ac:spMk id="4" creationId="{FF127F45-0663-8387-CAED-9D762801BBF4}"/>
          </ac:spMkLst>
        </pc:spChg>
        <pc:spChg chg="mod">
          <ac:chgData name="Schaafs, Dagmar" userId="aa1e839e-ce5e-4e96-88a6-5e66c242db4f" providerId="ADAL" clId="{11932D15-96A8-401D-B284-31CB516AB94D}" dt="2026-01-20T15:15:23.825" v="159" actId="1076"/>
          <ac:spMkLst>
            <pc:docMk/>
            <pc:sldMk cId="3047506637" sldId="2147480489"/>
            <ac:spMk id="5" creationId="{90158073-108B-F281-D305-18D2A05D6806}"/>
          </ac:spMkLst>
        </pc:spChg>
        <pc:spChg chg="add del mod">
          <ac:chgData name="Schaafs, Dagmar" userId="aa1e839e-ce5e-4e96-88a6-5e66c242db4f" providerId="ADAL" clId="{11932D15-96A8-401D-B284-31CB516AB94D}" dt="2026-01-20T15:14:21.259" v="120" actId="478"/>
          <ac:spMkLst>
            <pc:docMk/>
            <pc:sldMk cId="3047506637" sldId="2147480489"/>
            <ac:spMk id="12" creationId="{06076DA6-E9B0-44FD-7371-257DC1DF7D9C}"/>
          </ac:spMkLst>
        </pc:spChg>
        <pc:spChg chg="add mod">
          <ac:chgData name="Schaafs, Dagmar" userId="aa1e839e-ce5e-4e96-88a6-5e66c242db4f" providerId="ADAL" clId="{11932D15-96A8-401D-B284-31CB516AB94D}" dt="2026-01-20T15:17:38.397" v="188" actId="20577"/>
          <ac:spMkLst>
            <pc:docMk/>
            <pc:sldMk cId="3047506637" sldId="2147480489"/>
            <ac:spMk id="17" creationId="{80F30949-4523-627C-80F3-38DBF888D639}"/>
          </ac:spMkLst>
        </pc:spChg>
        <pc:spChg chg="add">
          <ac:chgData name="Schaafs, Dagmar" userId="aa1e839e-ce5e-4e96-88a6-5e66c242db4f" providerId="ADAL" clId="{11932D15-96A8-401D-B284-31CB516AB94D}" dt="2026-01-20T15:15:58.320" v="161"/>
          <ac:spMkLst>
            <pc:docMk/>
            <pc:sldMk cId="3047506637" sldId="2147480489"/>
            <ac:spMk id="18" creationId="{E729DDED-BD46-54A6-8033-7860D1ACB683}"/>
          </ac:spMkLst>
        </pc:spChg>
        <pc:picChg chg="add del mod ord modCrop">
          <ac:chgData name="Schaafs, Dagmar" userId="aa1e839e-ce5e-4e96-88a6-5e66c242db4f" providerId="ADAL" clId="{11932D15-96A8-401D-B284-31CB516AB94D}" dt="2026-01-20T15:11:04.412" v="24" actId="478"/>
          <ac:picMkLst>
            <pc:docMk/>
            <pc:sldMk cId="3047506637" sldId="2147480489"/>
            <ac:picMk id="10" creationId="{0D920563-6C6A-D7C6-F649-8BD0437A1B2A}"/>
          </ac:picMkLst>
        </pc:picChg>
        <pc:picChg chg="add del mod">
          <ac:chgData name="Schaafs, Dagmar" userId="aa1e839e-ce5e-4e96-88a6-5e66c242db4f" providerId="ADAL" clId="{11932D15-96A8-401D-B284-31CB516AB94D}" dt="2026-01-20T15:13:03.166" v="37" actId="478"/>
          <ac:picMkLst>
            <pc:docMk/>
            <pc:sldMk cId="3047506637" sldId="2147480489"/>
            <ac:picMk id="15" creationId="{6B614418-B3B0-FEB0-4260-0DBAB747D455}"/>
          </ac:picMkLst>
        </pc:picChg>
        <pc:picChg chg="del mod">
          <ac:chgData name="Schaafs, Dagmar" userId="aa1e839e-ce5e-4e96-88a6-5e66c242db4f" providerId="ADAL" clId="{11932D15-96A8-401D-B284-31CB516AB94D}" dt="2026-01-20T15:14:22.463" v="121" actId="478"/>
          <ac:picMkLst>
            <pc:docMk/>
            <pc:sldMk cId="3047506637" sldId="2147480489"/>
            <ac:picMk id="1026" creationId="{DBD89D25-63AE-B3D3-175C-052ECD59D871}"/>
          </ac:picMkLst>
        </pc:picChg>
      </pc:sldChg>
      <pc:sldChg chg="modSp mod">
        <pc:chgData name="Schaafs, Dagmar" userId="aa1e839e-ce5e-4e96-88a6-5e66c242db4f" providerId="ADAL" clId="{11932D15-96A8-401D-B284-31CB516AB94D}" dt="2026-01-20T15:23:25.249" v="500" actId="20577"/>
        <pc:sldMkLst>
          <pc:docMk/>
          <pc:sldMk cId="598774050" sldId="2147480504"/>
        </pc:sldMkLst>
        <pc:graphicFrameChg chg="modGraphic">
          <ac:chgData name="Schaafs, Dagmar" userId="aa1e839e-ce5e-4e96-88a6-5e66c242db4f" providerId="ADAL" clId="{11932D15-96A8-401D-B284-31CB516AB94D}" dt="2026-01-20T15:23:21.763" v="498" actId="20577"/>
          <ac:graphicFrameMkLst>
            <pc:docMk/>
            <pc:sldMk cId="598774050" sldId="2147480504"/>
            <ac:graphicFrameMk id="6" creationId="{1361262F-38E5-5EBD-F158-971BE900BCC6}"/>
          </ac:graphicFrameMkLst>
        </pc:graphicFrameChg>
        <pc:graphicFrameChg chg="modGraphic">
          <ac:chgData name="Schaafs, Dagmar" userId="aa1e839e-ce5e-4e96-88a6-5e66c242db4f" providerId="ADAL" clId="{11932D15-96A8-401D-B284-31CB516AB94D}" dt="2026-01-20T15:23:25.249" v="500" actId="20577"/>
          <ac:graphicFrameMkLst>
            <pc:docMk/>
            <pc:sldMk cId="598774050" sldId="2147480504"/>
            <ac:graphicFrameMk id="12" creationId="{5CE5AE3B-B90F-8CA2-FCD8-92C1EAE9A21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434999" cy="356437"/>
          </a:xfrm>
          <a:prstGeom prst="rect">
            <a:avLst/>
          </a:prstGeom>
        </p:spPr>
        <p:txBody>
          <a:bodyPr vert="horz" lIns="96085" tIns="48043" rIns="96085" bIns="48043" rtlCol="0"/>
          <a:lstStyle>
            <a:lvl1pPr algn="l">
              <a:defRPr sz="1300"/>
            </a:lvl1pPr>
          </a:lstStyle>
          <a:p>
            <a:endParaRPr lang="de-DE"/>
          </a:p>
        </p:txBody>
      </p:sp>
      <p:sp>
        <p:nvSpPr>
          <p:cNvPr id="3" name="Datumsplatzhalter 2"/>
          <p:cNvSpPr>
            <a:spLocks noGrp="1"/>
          </p:cNvSpPr>
          <p:nvPr>
            <p:ph type="dt" idx="1"/>
          </p:nvPr>
        </p:nvSpPr>
        <p:spPr>
          <a:xfrm>
            <a:off x="5797246" y="1"/>
            <a:ext cx="4434999" cy="356437"/>
          </a:xfrm>
          <a:prstGeom prst="rect">
            <a:avLst/>
          </a:prstGeom>
        </p:spPr>
        <p:txBody>
          <a:bodyPr vert="horz" lIns="96085" tIns="48043" rIns="96085" bIns="48043" rtlCol="0"/>
          <a:lstStyle>
            <a:lvl1pPr algn="r">
              <a:defRPr sz="1300"/>
            </a:lvl1pPr>
          </a:lstStyle>
          <a:p>
            <a:fld id="{BB099A1A-1187-4805-B22D-8CD4BE3A655A}" type="datetimeFigureOut">
              <a:rPr lang="de-DE" smtClean="0"/>
              <a:t>21.01.2026</a:t>
            </a:fld>
            <a:endParaRPr lang="de-DE"/>
          </a:p>
        </p:txBody>
      </p:sp>
      <p:sp>
        <p:nvSpPr>
          <p:cNvPr id="4" name="Folienbildplatzhalter 3"/>
          <p:cNvSpPr>
            <a:spLocks noGrp="1" noRot="1" noChangeAspect="1"/>
          </p:cNvSpPr>
          <p:nvPr>
            <p:ph type="sldImg" idx="2"/>
          </p:nvPr>
        </p:nvSpPr>
        <p:spPr>
          <a:xfrm>
            <a:off x="3422650" y="889000"/>
            <a:ext cx="3389313" cy="2397125"/>
          </a:xfrm>
          <a:prstGeom prst="rect">
            <a:avLst/>
          </a:prstGeom>
          <a:noFill/>
          <a:ln w="12700">
            <a:solidFill>
              <a:prstClr val="black"/>
            </a:solidFill>
          </a:ln>
        </p:spPr>
        <p:txBody>
          <a:bodyPr vert="horz" lIns="96085" tIns="48043" rIns="96085" bIns="48043" rtlCol="0" anchor="ctr"/>
          <a:lstStyle/>
          <a:p>
            <a:endParaRPr lang="de-DE"/>
          </a:p>
        </p:txBody>
      </p:sp>
      <p:sp>
        <p:nvSpPr>
          <p:cNvPr id="5" name="Notizenplatzhalter 4"/>
          <p:cNvSpPr>
            <a:spLocks noGrp="1"/>
          </p:cNvSpPr>
          <p:nvPr>
            <p:ph type="body" sz="quarter" idx="3"/>
          </p:nvPr>
        </p:nvSpPr>
        <p:spPr>
          <a:xfrm>
            <a:off x="1023462" y="3418831"/>
            <a:ext cx="8187690" cy="2797225"/>
          </a:xfrm>
          <a:prstGeom prst="rect">
            <a:avLst/>
          </a:prstGeom>
        </p:spPr>
        <p:txBody>
          <a:bodyPr vert="horz" lIns="96085" tIns="48043" rIns="96085" bIns="4804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747628"/>
            <a:ext cx="4434999" cy="356435"/>
          </a:xfrm>
          <a:prstGeom prst="rect">
            <a:avLst/>
          </a:prstGeom>
        </p:spPr>
        <p:txBody>
          <a:bodyPr vert="horz" lIns="96085" tIns="48043" rIns="96085" bIns="48043" rtlCol="0" anchor="b"/>
          <a:lstStyle>
            <a:lvl1pPr algn="l">
              <a:defRPr sz="1300"/>
            </a:lvl1pPr>
          </a:lstStyle>
          <a:p>
            <a:endParaRPr lang="de-DE"/>
          </a:p>
        </p:txBody>
      </p:sp>
      <p:sp>
        <p:nvSpPr>
          <p:cNvPr id="7" name="Foliennummernplatzhalter 6"/>
          <p:cNvSpPr>
            <a:spLocks noGrp="1"/>
          </p:cNvSpPr>
          <p:nvPr>
            <p:ph type="sldNum" sz="quarter" idx="5"/>
          </p:nvPr>
        </p:nvSpPr>
        <p:spPr>
          <a:xfrm>
            <a:off x="5797246" y="6747628"/>
            <a:ext cx="4434999" cy="356435"/>
          </a:xfrm>
          <a:prstGeom prst="rect">
            <a:avLst/>
          </a:prstGeom>
        </p:spPr>
        <p:txBody>
          <a:bodyPr vert="horz" lIns="96085" tIns="48043" rIns="96085" bIns="48043" rtlCol="0" anchor="b"/>
          <a:lstStyle>
            <a:lvl1pPr algn="r">
              <a:defRPr sz="1300"/>
            </a:lvl1pPr>
          </a:lstStyle>
          <a:p>
            <a:fld id="{3992B90F-E376-4118-9B69-78AE50AFE91C}" type="slidenum">
              <a:rPr lang="de-DE" smtClean="0"/>
              <a:t>‹Nr.›</a:t>
            </a:fld>
            <a:endParaRPr lang="de-DE"/>
          </a:p>
        </p:txBody>
      </p:sp>
    </p:spTree>
    <p:extLst>
      <p:ext uri="{BB962C8B-B14F-4D97-AF65-F5344CB8AC3E}">
        <p14:creationId xmlns:p14="http://schemas.microsoft.com/office/powerpoint/2010/main" val="320849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92B90F-E376-4118-9B69-78AE50AFE91C}" type="slidenum">
              <a:rPr lang="de-DE" smtClean="0"/>
              <a:t>3</a:t>
            </a:fld>
            <a:endParaRPr lang="de-DE"/>
          </a:p>
        </p:txBody>
      </p:sp>
    </p:spTree>
    <p:extLst>
      <p:ext uri="{BB962C8B-B14F-4D97-AF65-F5344CB8AC3E}">
        <p14:creationId xmlns:p14="http://schemas.microsoft.com/office/powerpoint/2010/main" val="333555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92B90F-E376-4118-9B69-78AE50AFE91C}" type="slidenum">
              <a:rPr lang="de-DE" smtClean="0"/>
              <a:t>4</a:t>
            </a:fld>
            <a:endParaRPr lang="de-DE"/>
          </a:p>
        </p:txBody>
      </p:sp>
    </p:spTree>
    <p:extLst>
      <p:ext uri="{BB962C8B-B14F-4D97-AF65-F5344CB8AC3E}">
        <p14:creationId xmlns:p14="http://schemas.microsoft.com/office/powerpoint/2010/main" val="228583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FE9-12E8-F6EA-FE21-3103ACCA68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242D7C6-2955-4B91-A4F5-CAEE5570269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6715C8-FF72-69F2-10DC-AFDB467C2F0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9B86C4D-A69B-BF5E-5231-24B1590A7360}"/>
              </a:ext>
            </a:extLst>
          </p:cNvPr>
          <p:cNvSpPr>
            <a:spLocks noGrp="1"/>
          </p:cNvSpPr>
          <p:nvPr>
            <p:ph type="sldNum" sz="quarter" idx="5"/>
          </p:nvPr>
        </p:nvSpPr>
        <p:spPr/>
        <p:txBody>
          <a:bodyPr/>
          <a:lstStyle/>
          <a:p>
            <a:fld id="{3992B90F-E376-4118-9B69-78AE50AFE91C}" type="slidenum">
              <a:rPr lang="de-DE" smtClean="0"/>
              <a:t>5</a:t>
            </a:fld>
            <a:endParaRPr lang="de-DE"/>
          </a:p>
        </p:txBody>
      </p:sp>
    </p:spTree>
    <p:extLst>
      <p:ext uri="{BB962C8B-B14F-4D97-AF65-F5344CB8AC3E}">
        <p14:creationId xmlns:p14="http://schemas.microsoft.com/office/powerpoint/2010/main" val="289325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whit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24C762-C3FA-C9AF-5C6E-181481F915E6}"/>
              </a:ext>
            </a:extLst>
          </p:cNvPr>
          <p:cNvSpPr/>
          <p:nvPr userDrawn="1"/>
        </p:nvSpPr>
        <p:spPr>
          <a:xfrm>
            <a:off x="263119" y="1097280"/>
            <a:ext cx="10134948" cy="5995670"/>
          </a:xfrm>
          <a:prstGeom prst="rect">
            <a:avLst/>
          </a:prstGeom>
          <a:solidFill>
            <a:srgbClr val="E3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spTree>
    <p:extLst>
      <p:ext uri="{BB962C8B-B14F-4D97-AF65-F5344CB8AC3E}">
        <p14:creationId xmlns:p14="http://schemas.microsoft.com/office/powerpoint/2010/main" val="273700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white ohne Seitenzah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60A1B3F-220D-21D7-8A01-D6611DE3857E}"/>
              </a:ext>
            </a:extLst>
          </p:cNvPr>
          <p:cNvSpPr/>
          <p:nvPr userDrawn="1"/>
        </p:nvSpPr>
        <p:spPr>
          <a:xfrm>
            <a:off x="8473262" y="7034699"/>
            <a:ext cx="2075994" cy="524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spTree>
    <p:extLst>
      <p:ext uri="{BB962C8B-B14F-4D97-AF65-F5344CB8AC3E}">
        <p14:creationId xmlns:p14="http://schemas.microsoft.com/office/powerpoint/2010/main" val="383085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1/1 weiß ohne Seitenzah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C0E13DF-E82A-8605-54CD-8855A39C485C}"/>
              </a:ext>
            </a:extLst>
          </p:cNvPr>
          <p:cNvSpPr/>
          <p:nvPr userDrawn="1"/>
        </p:nvSpPr>
        <p:spPr>
          <a:xfrm>
            <a:off x="263119" y="-11574"/>
            <a:ext cx="10134948" cy="1307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sp>
        <p:nvSpPr>
          <p:cNvPr id="7" name="Rechteck 6">
            <a:extLst>
              <a:ext uri="{FF2B5EF4-FFF2-40B4-BE49-F238E27FC236}">
                <a16:creationId xmlns:a16="http://schemas.microsoft.com/office/drawing/2014/main" id="{EA2FAC4D-51B5-EC52-3B73-E5363ADA46EF}"/>
              </a:ext>
            </a:extLst>
          </p:cNvPr>
          <p:cNvSpPr/>
          <p:nvPr userDrawn="1"/>
        </p:nvSpPr>
        <p:spPr>
          <a:xfrm>
            <a:off x="263119" y="1435260"/>
            <a:ext cx="10134948" cy="5657689"/>
          </a:xfrm>
          <a:prstGeom prst="rect">
            <a:avLst/>
          </a:prstGeom>
          <a:solidFill>
            <a:srgbClr val="E3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984"/>
          </a:p>
        </p:txBody>
      </p:sp>
      <p:pic>
        <p:nvPicPr>
          <p:cNvPr id="11" name="Grafik 10" descr="Ein Bild, das Text, Schrift, Logo, Grafiken enthält.&#10;&#10;KI-generierte Inhalte können fehlerhaft sein.">
            <a:extLst>
              <a:ext uri="{FF2B5EF4-FFF2-40B4-BE49-F238E27FC236}">
                <a16:creationId xmlns:a16="http://schemas.microsoft.com/office/drawing/2014/main" id="{5AE7CE0F-F9CB-872C-1D91-D56F46ECA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19" y="248987"/>
            <a:ext cx="3773347" cy="1017288"/>
          </a:xfrm>
          <a:prstGeom prst="rect">
            <a:avLst/>
          </a:prstGeom>
        </p:spPr>
      </p:pic>
      <p:pic>
        <p:nvPicPr>
          <p:cNvPr id="13" name="Grafik 12" descr="Ein Bild, das Schrift, Text, Grafiken, Reihe enthält.&#10;&#10;KI-generierte Inhalte können fehlerhaft sein.">
            <a:extLst>
              <a:ext uri="{FF2B5EF4-FFF2-40B4-BE49-F238E27FC236}">
                <a16:creationId xmlns:a16="http://schemas.microsoft.com/office/drawing/2014/main" id="{1B72736E-BF89-0246-8E21-10064D43F8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9215" y="178875"/>
            <a:ext cx="1478852" cy="927042"/>
          </a:xfrm>
          <a:prstGeom prst="rect">
            <a:avLst/>
          </a:prstGeom>
        </p:spPr>
      </p:pic>
    </p:spTree>
    <p:extLst>
      <p:ext uri="{BB962C8B-B14F-4D97-AF65-F5344CB8AC3E}">
        <p14:creationId xmlns:p14="http://schemas.microsoft.com/office/powerpoint/2010/main" val="67929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1/1 weiß ohne Seitenzah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79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31A7A36-4E20-47F6-EF0B-614B81177777}"/>
              </a:ext>
            </a:extLst>
          </p:cNvPr>
          <p:cNvSpPr txBox="1"/>
          <p:nvPr userDrawn="1"/>
        </p:nvSpPr>
        <p:spPr>
          <a:xfrm>
            <a:off x="274391" y="7205516"/>
            <a:ext cx="3292568" cy="245003"/>
          </a:xfrm>
          <a:prstGeom prst="rect">
            <a:avLst/>
          </a:prstGeom>
          <a:noFill/>
        </p:spPr>
        <p:txBody>
          <a:bodyPr wrap="none" lIns="0" rIns="0" rtlCol="0">
            <a:spAutoFit/>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992" b="1" i="0" kern="1200">
                <a:solidFill>
                  <a:schemeClr val="tx1"/>
                </a:solidFill>
                <a:effectLst/>
                <a:latin typeface="TT Hoves Pro" panose="020B0003020000020203" pitchFamily="34" charset="77"/>
                <a:ea typeface="+mn-ea"/>
                <a:cs typeface="+mn-cs"/>
              </a:rPr>
              <a:t>Mediainformationen 2026 </a:t>
            </a:r>
            <a:r>
              <a:rPr lang="de-DE" sz="992" b="0" i="0" kern="1200">
                <a:solidFill>
                  <a:schemeClr val="tx1"/>
                </a:solidFill>
                <a:effectLst/>
                <a:latin typeface="TT Hoves Pro" panose="020B0003020000020203" pitchFamily="34" charset="77"/>
                <a:ea typeface="+mn-ea"/>
                <a:cs typeface="+mn-cs"/>
              </a:rPr>
              <a:t>Nr. 53 gültig ab 1. Januar 2026</a:t>
            </a:r>
          </a:p>
        </p:txBody>
      </p:sp>
      <p:pic>
        <p:nvPicPr>
          <p:cNvPr id="16" name="Grafik 15" descr="Ein Bild, das Text, Schrift, Grafiken, Logo enthält.&#10;&#10;KI-generierte Inhalte können fehlerhaft sein.">
            <a:extLst>
              <a:ext uri="{FF2B5EF4-FFF2-40B4-BE49-F238E27FC236}">
                <a16:creationId xmlns:a16="http://schemas.microsoft.com/office/drawing/2014/main" id="{C6037CEB-5F7F-4AEE-E643-19A8F51188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4995" y="325362"/>
            <a:ext cx="2685774" cy="512036"/>
          </a:xfrm>
          <a:prstGeom prst="rect">
            <a:avLst/>
          </a:prstGeom>
        </p:spPr>
      </p:pic>
      <p:sp>
        <p:nvSpPr>
          <p:cNvPr id="17" name="Textfeld 16">
            <a:extLst>
              <a:ext uri="{FF2B5EF4-FFF2-40B4-BE49-F238E27FC236}">
                <a16:creationId xmlns:a16="http://schemas.microsoft.com/office/drawing/2014/main" id="{EAD1D0C8-7860-3532-BF60-C8F39D26F523}"/>
              </a:ext>
            </a:extLst>
          </p:cNvPr>
          <p:cNvSpPr txBox="1"/>
          <p:nvPr userDrawn="1"/>
        </p:nvSpPr>
        <p:spPr>
          <a:xfrm>
            <a:off x="10125613" y="458878"/>
            <a:ext cx="272512" cy="245003"/>
          </a:xfrm>
          <a:prstGeom prst="rect">
            <a:avLst/>
          </a:prstGeom>
          <a:noFill/>
        </p:spPr>
        <p:txBody>
          <a:bodyPr wrap="none" lIns="0" rIns="0" rtlCol="0">
            <a:spAutoFit/>
          </a:bodyPr>
          <a:lstStyle/>
          <a:p>
            <a:pPr marL="0" marR="0" lvl="0" indent="0" algn="r" defTabSz="1007943" rtl="0" eaLnBrk="1" fontAlgn="auto" latinLnBrk="0" hangingPunct="1">
              <a:lnSpc>
                <a:spcPct val="100000"/>
              </a:lnSpc>
              <a:spcBef>
                <a:spcPts val="0"/>
              </a:spcBef>
              <a:spcAft>
                <a:spcPts val="0"/>
              </a:spcAft>
              <a:buClrTx/>
              <a:buSzTx/>
              <a:buFontTx/>
              <a:buNone/>
              <a:tabLst/>
              <a:defRPr/>
            </a:pPr>
            <a:fld id="{3B976232-0311-0A40-835F-E92E55326960}" type="slidenum">
              <a:rPr lang="de-DE" sz="992" b="1" i="0" kern="1200" smtClean="0">
                <a:solidFill>
                  <a:schemeClr val="tx1"/>
                </a:solidFill>
                <a:effectLst/>
                <a:latin typeface="TT Hoves Pro" panose="020B0003020000020203" pitchFamily="34" charset="77"/>
                <a:ea typeface="+mn-ea"/>
                <a:cs typeface="+mn-cs"/>
              </a:rPr>
              <a:t>‹Nr.›</a:t>
            </a:fld>
            <a:endParaRPr lang="de-DE" sz="992" b="0" i="0" kern="1200">
              <a:solidFill>
                <a:schemeClr val="tx1"/>
              </a:solidFill>
              <a:effectLst/>
              <a:latin typeface="TT Hoves Pro" panose="020B0003020000020203" pitchFamily="34" charset="77"/>
              <a:ea typeface="+mn-ea"/>
              <a:cs typeface="+mn-cs"/>
            </a:endParaRPr>
          </a:p>
        </p:txBody>
      </p:sp>
      <p:pic>
        <p:nvPicPr>
          <p:cNvPr id="2" name="Grafik 1" descr="Ein Bild, das Text, Schrift, Logo, Grafiken enthält.&#10;&#10;KI-generierte Inhalte können fehlerhaft sein.">
            <a:extLst>
              <a:ext uri="{FF2B5EF4-FFF2-40B4-BE49-F238E27FC236}">
                <a16:creationId xmlns:a16="http://schemas.microsoft.com/office/drawing/2014/main" id="{2C300B2A-9FBA-B5FF-61E5-B31C8AE117B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b="44830"/>
          <a:stretch>
            <a:fillRect/>
          </a:stretch>
        </p:blipFill>
        <p:spPr>
          <a:xfrm>
            <a:off x="9964961" y="7199783"/>
            <a:ext cx="477363" cy="199397"/>
          </a:xfrm>
          <a:prstGeom prst="rect">
            <a:avLst/>
          </a:prstGeom>
        </p:spPr>
      </p:pic>
    </p:spTree>
    <p:extLst>
      <p:ext uri="{BB962C8B-B14F-4D97-AF65-F5344CB8AC3E}">
        <p14:creationId xmlns:p14="http://schemas.microsoft.com/office/powerpoint/2010/main" val="6444989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42" r:id="rId3"/>
    <p:sldLayoutId id="2147483755" r:id="rId4"/>
  </p:sldLayoutIdLst>
  <p:txStyles>
    <p:titleStyle>
      <a:lvl1pPr algn="l" defTabSz="1007950"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8" indent="-251988" algn="l" defTabSz="1007950"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62" indent="-251988" algn="l" defTabSz="1007950"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38" indent="-251988" algn="l" defTabSz="1007950"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11"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86"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62"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36"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812"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86" indent="-251988" algn="l" defTabSz="1007950"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de-DE"/>
      </a:defPPr>
      <a:lvl1pPr marL="0" algn="l" defTabSz="1007950" rtl="0" eaLnBrk="1" latinLnBrk="0" hangingPunct="1">
        <a:defRPr sz="1984" kern="1200">
          <a:solidFill>
            <a:schemeClr val="tx1"/>
          </a:solidFill>
          <a:latin typeface="+mn-lt"/>
          <a:ea typeface="+mn-ea"/>
          <a:cs typeface="+mn-cs"/>
        </a:defRPr>
      </a:lvl1pPr>
      <a:lvl2pPr marL="503975" algn="l" defTabSz="1007950" rtl="0" eaLnBrk="1" latinLnBrk="0" hangingPunct="1">
        <a:defRPr sz="1984" kern="1200">
          <a:solidFill>
            <a:schemeClr val="tx1"/>
          </a:solidFill>
          <a:latin typeface="+mn-lt"/>
          <a:ea typeface="+mn-ea"/>
          <a:cs typeface="+mn-cs"/>
        </a:defRPr>
      </a:lvl2pPr>
      <a:lvl3pPr marL="1007950" algn="l" defTabSz="1007950" rtl="0" eaLnBrk="1" latinLnBrk="0" hangingPunct="1">
        <a:defRPr sz="1984" kern="1200">
          <a:solidFill>
            <a:schemeClr val="tx1"/>
          </a:solidFill>
          <a:latin typeface="+mn-lt"/>
          <a:ea typeface="+mn-ea"/>
          <a:cs typeface="+mn-cs"/>
        </a:defRPr>
      </a:lvl3pPr>
      <a:lvl4pPr marL="1511925" algn="l" defTabSz="1007950" rtl="0" eaLnBrk="1" latinLnBrk="0" hangingPunct="1">
        <a:defRPr sz="1984" kern="1200">
          <a:solidFill>
            <a:schemeClr val="tx1"/>
          </a:solidFill>
          <a:latin typeface="+mn-lt"/>
          <a:ea typeface="+mn-ea"/>
          <a:cs typeface="+mn-cs"/>
        </a:defRPr>
      </a:lvl4pPr>
      <a:lvl5pPr marL="2015899" algn="l" defTabSz="1007950" rtl="0" eaLnBrk="1" latinLnBrk="0" hangingPunct="1">
        <a:defRPr sz="1984" kern="1200">
          <a:solidFill>
            <a:schemeClr val="tx1"/>
          </a:solidFill>
          <a:latin typeface="+mn-lt"/>
          <a:ea typeface="+mn-ea"/>
          <a:cs typeface="+mn-cs"/>
        </a:defRPr>
      </a:lvl5pPr>
      <a:lvl6pPr marL="2519874" algn="l" defTabSz="1007950" rtl="0" eaLnBrk="1" latinLnBrk="0" hangingPunct="1">
        <a:defRPr sz="1984" kern="1200">
          <a:solidFill>
            <a:schemeClr val="tx1"/>
          </a:solidFill>
          <a:latin typeface="+mn-lt"/>
          <a:ea typeface="+mn-ea"/>
          <a:cs typeface="+mn-cs"/>
        </a:defRPr>
      </a:lvl6pPr>
      <a:lvl7pPr marL="3023849" algn="l" defTabSz="1007950" rtl="0" eaLnBrk="1" latinLnBrk="0" hangingPunct="1">
        <a:defRPr sz="1984" kern="1200">
          <a:solidFill>
            <a:schemeClr val="tx1"/>
          </a:solidFill>
          <a:latin typeface="+mn-lt"/>
          <a:ea typeface="+mn-ea"/>
          <a:cs typeface="+mn-cs"/>
        </a:defRPr>
      </a:lvl7pPr>
      <a:lvl8pPr marL="3527824" algn="l" defTabSz="1007950" rtl="0" eaLnBrk="1" latinLnBrk="0" hangingPunct="1">
        <a:defRPr sz="1984" kern="1200">
          <a:solidFill>
            <a:schemeClr val="tx1"/>
          </a:solidFill>
          <a:latin typeface="+mn-lt"/>
          <a:ea typeface="+mn-ea"/>
          <a:cs typeface="+mn-cs"/>
        </a:defRPr>
      </a:lvl8pPr>
      <a:lvl9pPr marL="4031799" algn="l" defTabSz="1007950"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6550" userDrawn="1">
          <p15:clr>
            <a:srgbClr val="F26B43"/>
          </p15:clr>
        </p15:guide>
        <p15:guide id="3" pos="643" userDrawn="1">
          <p15:clr>
            <a:srgbClr val="F26B43"/>
          </p15:clr>
        </p15:guide>
        <p15:guide id="4" pos="702" userDrawn="1">
          <p15:clr>
            <a:srgbClr val="F26B43"/>
          </p15:clr>
        </p15:guide>
        <p15:guide id="5" pos="1180" userDrawn="1">
          <p15:clr>
            <a:srgbClr val="F26B43"/>
          </p15:clr>
        </p15:guide>
        <p15:guide id="6" pos="1239" userDrawn="1">
          <p15:clr>
            <a:srgbClr val="F26B43"/>
          </p15:clr>
        </p15:guide>
        <p15:guide id="7" pos="1717" userDrawn="1">
          <p15:clr>
            <a:srgbClr val="F26B43"/>
          </p15:clr>
        </p15:guide>
        <p15:guide id="8" pos="1777" userDrawn="1">
          <p15:clr>
            <a:srgbClr val="F26B43"/>
          </p15:clr>
        </p15:guide>
        <p15:guide id="9" pos="2254" userDrawn="1">
          <p15:clr>
            <a:srgbClr val="F26B43"/>
          </p15:clr>
        </p15:guide>
        <p15:guide id="10" pos="2313" userDrawn="1">
          <p15:clr>
            <a:srgbClr val="F26B43"/>
          </p15:clr>
        </p15:guide>
        <p15:guide id="11" pos="2790" userDrawn="1">
          <p15:clr>
            <a:srgbClr val="F26B43"/>
          </p15:clr>
        </p15:guide>
        <p15:guide id="12" pos="2850" userDrawn="1">
          <p15:clr>
            <a:srgbClr val="F26B43"/>
          </p15:clr>
        </p15:guide>
        <p15:guide id="13" pos="3328" userDrawn="1">
          <p15:clr>
            <a:srgbClr val="F26B43"/>
          </p15:clr>
        </p15:guide>
        <p15:guide id="14" pos="4401" userDrawn="1">
          <p15:clr>
            <a:srgbClr val="F26B43"/>
          </p15:clr>
        </p15:guide>
        <p15:guide id="15" pos="3924" userDrawn="1">
          <p15:clr>
            <a:srgbClr val="F26B43"/>
          </p15:clr>
        </p15:guide>
        <p15:guide id="16" pos="3388" userDrawn="1">
          <p15:clr>
            <a:srgbClr val="F26B43"/>
          </p15:clr>
        </p15:guide>
        <p15:guide id="17" pos="4939" userDrawn="1">
          <p15:clr>
            <a:srgbClr val="F26B43"/>
          </p15:clr>
        </p15:guide>
        <p15:guide id="18" pos="5476" userDrawn="1">
          <p15:clr>
            <a:srgbClr val="F26B43"/>
          </p15:clr>
        </p15:guide>
        <p15:guide id="19" pos="4461" userDrawn="1">
          <p15:clr>
            <a:srgbClr val="F26B43"/>
          </p15:clr>
        </p15:guide>
        <p15:guide id="20" pos="4999" userDrawn="1">
          <p15:clr>
            <a:srgbClr val="F26B43"/>
          </p15:clr>
        </p15:guide>
        <p15:guide id="21" pos="3865" userDrawn="1">
          <p15:clr>
            <a:srgbClr val="F26B43"/>
          </p15:clr>
        </p15:guide>
        <p15:guide id="22" pos="6012" userDrawn="1">
          <p15:clr>
            <a:srgbClr val="F26B43"/>
          </p15:clr>
        </p15:guide>
        <p15:guide id="23" pos="6072" userDrawn="1">
          <p15:clr>
            <a:srgbClr val="F26B43"/>
          </p15:clr>
        </p15:guide>
        <p15:guide id="24" pos="5535" userDrawn="1">
          <p15:clr>
            <a:srgbClr val="F26B43"/>
          </p15:clr>
        </p15:guide>
        <p15:guide id="26" orient="horz" pos="44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62B3A2B-6A2A-93D9-955C-2549667A16FF}"/>
              </a:ext>
            </a:extLst>
          </p:cNvPr>
          <p:cNvSpPr txBox="1"/>
          <p:nvPr/>
        </p:nvSpPr>
        <p:spPr>
          <a:xfrm>
            <a:off x="483964" y="1619740"/>
            <a:ext cx="3693319" cy="400110"/>
          </a:xfrm>
          <a:prstGeom prst="rect">
            <a:avLst/>
          </a:prstGeom>
          <a:noFill/>
        </p:spPr>
        <p:txBody>
          <a:bodyPr wrap="none" lIns="0" rIns="0" rtlCol="0">
            <a:spAutoFit/>
          </a:bodyPr>
          <a:lstStyle/>
          <a:p>
            <a:r>
              <a:rPr lang="de-DE" sz="2000" b="1">
                <a:solidFill>
                  <a:schemeClr val="accent5"/>
                </a:solidFill>
                <a:latin typeface="TT Hoves Pro" panose="020B0003020000020203" pitchFamily="34" charset="77"/>
              </a:rPr>
              <a:t>Auf einen Blick		</a:t>
            </a:r>
          </a:p>
        </p:txBody>
      </p:sp>
      <p:cxnSp>
        <p:nvCxnSpPr>
          <p:cNvPr id="8" name="Gerade Verbindung 7">
            <a:extLst>
              <a:ext uri="{FF2B5EF4-FFF2-40B4-BE49-F238E27FC236}">
                <a16:creationId xmlns:a16="http://schemas.microsoft.com/office/drawing/2014/main" id="{1F7D4589-9259-5482-426E-5EFB89F9CED6}"/>
              </a:ext>
            </a:extLst>
          </p:cNvPr>
          <p:cNvCxnSpPr>
            <a:cxnSpLocks/>
          </p:cNvCxnSpPr>
          <p:nvPr/>
        </p:nvCxnSpPr>
        <p:spPr>
          <a:xfrm>
            <a:off x="483964" y="2138244"/>
            <a:ext cx="423281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7" name="Grafik 16">
            <a:extLst>
              <a:ext uri="{FF2B5EF4-FFF2-40B4-BE49-F238E27FC236}">
                <a16:creationId xmlns:a16="http://schemas.microsoft.com/office/drawing/2014/main" id="{FA338C08-3951-5B51-7A1E-F8179928108B}"/>
              </a:ext>
            </a:extLst>
          </p:cNvPr>
          <p:cNvPicPr>
            <a:picLocks noChangeAspect="1"/>
          </p:cNvPicPr>
          <p:nvPr/>
        </p:nvPicPr>
        <p:blipFill>
          <a:blip r:embed="rId2" cstate="print">
            <a:extLst>
              <a:ext uri="{28A0092B-C50C-407E-A947-70E740481C1C}">
                <a14:useLocalDpi xmlns:a14="http://schemas.microsoft.com/office/drawing/2010/main" val="0"/>
              </a:ext>
            </a:extLst>
          </a:blip>
          <a:srcRect l="6511" b="12231"/>
          <a:stretch>
            <a:fillRect/>
          </a:stretch>
        </p:blipFill>
        <p:spPr>
          <a:xfrm>
            <a:off x="4097054" y="1038652"/>
            <a:ext cx="5384775" cy="3843953"/>
          </a:xfrm>
          <a:prstGeom prst="rect">
            <a:avLst/>
          </a:prstGeom>
          <a:effectLst>
            <a:softEdge rad="464758"/>
          </a:effectLst>
        </p:spPr>
      </p:pic>
      <p:sp>
        <p:nvSpPr>
          <p:cNvPr id="18" name="Rechteck 17">
            <a:extLst>
              <a:ext uri="{FF2B5EF4-FFF2-40B4-BE49-F238E27FC236}">
                <a16:creationId xmlns:a16="http://schemas.microsoft.com/office/drawing/2014/main" id="{1CEEB77E-72A8-6FF6-0CC7-DDBCF452675D}"/>
              </a:ext>
            </a:extLst>
          </p:cNvPr>
          <p:cNvSpPr/>
          <p:nvPr/>
        </p:nvSpPr>
        <p:spPr>
          <a:xfrm>
            <a:off x="6287984" y="5913912"/>
            <a:ext cx="1840676" cy="207012"/>
          </a:xfrm>
          <a:prstGeom prst="rect">
            <a:avLst/>
          </a:prstGeom>
          <a:solidFill>
            <a:srgbClr val="E3E9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BDED5DB1-E65C-ECD7-B667-8A0FBE0BE15C}"/>
              </a:ext>
            </a:extLst>
          </p:cNvPr>
          <p:cNvSpPr txBox="1"/>
          <p:nvPr/>
        </p:nvSpPr>
        <p:spPr>
          <a:xfrm>
            <a:off x="476167" y="2014488"/>
            <a:ext cx="3911195" cy="3801041"/>
          </a:xfrm>
          <a:prstGeom prst="rect">
            <a:avLst/>
          </a:prstGeom>
          <a:noFill/>
        </p:spPr>
        <p:txBody>
          <a:bodyPr wrap="square" lIns="0" rIns="0" rtlCol="0">
            <a:spAutoFit/>
          </a:bodyPr>
          <a:lstStyle/>
          <a:p>
            <a:pPr>
              <a:spcBef>
                <a:spcPts val="600"/>
              </a:spcBef>
            </a:pPr>
            <a:endParaRPr lang="de-DE" sz="1200">
              <a:latin typeface="TT Hoves Pro" panose="020B0604020202020204" charset="0"/>
            </a:endParaRPr>
          </a:p>
          <a:p>
            <a:pPr>
              <a:spcBef>
                <a:spcPts val="600"/>
              </a:spcBef>
            </a:pPr>
            <a:r>
              <a:rPr lang="de-DE" sz="1100">
                <a:latin typeface="TT Hoves Pro" panose="020B0604020202020204" charset="0"/>
              </a:rPr>
              <a:t>Das </a:t>
            </a:r>
            <a:r>
              <a:rPr lang="de-DE" sz="1100" b="1">
                <a:latin typeface="TT Hoves Pro" panose="020B0604020202020204" charset="0"/>
              </a:rPr>
              <a:t>Deutsche </a:t>
            </a:r>
            <a:r>
              <a:rPr lang="de-DE" sz="1100" b="1" err="1">
                <a:latin typeface="TT Hoves Pro" panose="020B0604020202020204" charset="0"/>
              </a:rPr>
              <a:t>Architekt:innenblatt</a:t>
            </a:r>
            <a:r>
              <a:rPr lang="de-DE" sz="1100" b="1">
                <a:latin typeface="TT Hoves Pro" panose="020B0604020202020204" charset="0"/>
              </a:rPr>
              <a:t> (DAB) </a:t>
            </a:r>
            <a:r>
              <a:rPr lang="de-DE" sz="1100">
                <a:latin typeface="TT Hoves Pro" panose="020B0604020202020204" charset="0"/>
              </a:rPr>
              <a:t>ist das führende Fachmedium für Architektur und Planung in Deutschland – </a:t>
            </a:r>
            <a:br>
              <a:rPr lang="de-DE" sz="1100">
                <a:latin typeface="TT Hoves Pro" panose="020B0604020202020204" charset="0"/>
              </a:rPr>
            </a:br>
            <a:r>
              <a:rPr lang="de-DE" sz="1100">
                <a:latin typeface="TT Hoves Pro" panose="020B0604020202020204" charset="0"/>
              </a:rPr>
              <a:t>und erreicht mit einer verbreiteten Auflage von rund 140.000 Exemplaren die größte Leserschaft unter Architekten und Architektinnen aller Fachrichtungen sowie auf Hochbau spezialisierte Bauingenieure. Als offizielles Organ der Bundesarchitektenkammer und der sechzehn  Landesarchitektenkammern vereint es journalistische Qualität mit der inhaltlichen Tiefe einer standespolitischen Publikation.</a:t>
            </a:r>
          </a:p>
          <a:p>
            <a:pPr>
              <a:spcBef>
                <a:spcPts val="600"/>
              </a:spcBef>
            </a:pPr>
            <a:r>
              <a:rPr lang="de-DE" sz="1100">
                <a:latin typeface="TT Hoves Pro" panose="020B0604020202020204" charset="0"/>
              </a:rPr>
              <a:t>Der </a:t>
            </a:r>
            <a:r>
              <a:rPr lang="de-DE" sz="1100" b="1">
                <a:latin typeface="TT Hoves Pro" panose="020B0604020202020204" charset="0"/>
              </a:rPr>
              <a:t>Stellenmarkt</a:t>
            </a:r>
            <a:r>
              <a:rPr lang="de-DE" sz="1100">
                <a:latin typeface="TT Hoves Pro" panose="020B0604020202020204" charset="0"/>
              </a:rPr>
              <a:t> in der bewährten gedruckten Auflage erscheint 4 x pro Jahr. Damit erreichen Sie mit Ihrer Stellenanzeige in der Print-Auflage zielgenau und aufmerksamkeitsstark alle Architekten in Deutschland. </a:t>
            </a:r>
          </a:p>
          <a:p>
            <a:pPr>
              <a:spcBef>
                <a:spcPts val="600"/>
              </a:spcBef>
            </a:pPr>
            <a:r>
              <a:rPr lang="de-DE" sz="1100">
                <a:latin typeface="TT Hoves Pro" panose="020B0604020202020204" charset="0"/>
              </a:rPr>
              <a:t>Neben dem etablierten Stellenmarkt im DAB ist das </a:t>
            </a:r>
            <a:r>
              <a:rPr lang="de-DE" sz="1100" b="1">
                <a:latin typeface="TT Hoves Pro" panose="020B0604020202020204" charset="0"/>
              </a:rPr>
              <a:t>Stellenportal auf dabonline.de</a:t>
            </a:r>
            <a:r>
              <a:rPr lang="de-DE" sz="1100">
                <a:latin typeface="TT Hoves Pro" panose="020B0604020202020204" charset="0"/>
              </a:rPr>
              <a:t> die richtige Plattform für ein perfektes Personalkonzept. Ihre Angebote können rein digital oder in Kombination mit einer gedruckten Anzeige veröffentlicht werden. </a:t>
            </a:r>
          </a:p>
          <a:p>
            <a:pPr>
              <a:spcBef>
                <a:spcPts val="600"/>
              </a:spcBef>
            </a:pPr>
            <a:endParaRPr lang="de-DE" sz="1100">
              <a:latin typeface="TT Hoves Pro" panose="020B0604020202020204" charset="0"/>
            </a:endParaRPr>
          </a:p>
        </p:txBody>
      </p:sp>
      <p:sp>
        <p:nvSpPr>
          <p:cNvPr id="9" name="Textfeld 8">
            <a:extLst>
              <a:ext uri="{FF2B5EF4-FFF2-40B4-BE49-F238E27FC236}">
                <a16:creationId xmlns:a16="http://schemas.microsoft.com/office/drawing/2014/main" id="{E6825CDC-7E31-D8C7-8BAB-2263066CB948}"/>
              </a:ext>
            </a:extLst>
          </p:cNvPr>
          <p:cNvSpPr txBox="1"/>
          <p:nvPr/>
        </p:nvSpPr>
        <p:spPr>
          <a:xfrm>
            <a:off x="10080622" y="474785"/>
            <a:ext cx="461355" cy="369332"/>
          </a:xfrm>
          <a:prstGeom prst="rect">
            <a:avLst/>
          </a:prstGeom>
          <a:solidFill>
            <a:schemeClr val="bg1"/>
          </a:solidFill>
        </p:spPr>
        <p:txBody>
          <a:bodyPr wrap="square" rtlCol="0">
            <a:spAutoFit/>
          </a:bodyPr>
          <a:lstStyle/>
          <a:p>
            <a:endParaRPr lang="de-DE"/>
          </a:p>
        </p:txBody>
      </p:sp>
      <p:sp>
        <p:nvSpPr>
          <p:cNvPr id="10" name="Textfeld 9">
            <a:extLst>
              <a:ext uri="{FF2B5EF4-FFF2-40B4-BE49-F238E27FC236}">
                <a16:creationId xmlns:a16="http://schemas.microsoft.com/office/drawing/2014/main" id="{E46C8091-F217-1AA7-8B0A-6D6CFE50503F}"/>
              </a:ext>
            </a:extLst>
          </p:cNvPr>
          <p:cNvSpPr txBox="1"/>
          <p:nvPr/>
        </p:nvSpPr>
        <p:spPr>
          <a:xfrm>
            <a:off x="149469" y="167054"/>
            <a:ext cx="2949544" cy="756138"/>
          </a:xfrm>
          <a:prstGeom prst="rect">
            <a:avLst/>
          </a:prstGeom>
          <a:solidFill>
            <a:schemeClr val="bg1"/>
          </a:solidFill>
        </p:spPr>
        <p:txBody>
          <a:bodyPr wrap="square" rtlCol="0">
            <a:spAutoFit/>
          </a:bodyPr>
          <a:lstStyle/>
          <a:p>
            <a:endParaRPr lang="de-DE"/>
          </a:p>
        </p:txBody>
      </p:sp>
      <p:sp>
        <p:nvSpPr>
          <p:cNvPr id="7" name="Textfeld 6">
            <a:extLst>
              <a:ext uri="{FF2B5EF4-FFF2-40B4-BE49-F238E27FC236}">
                <a16:creationId xmlns:a16="http://schemas.microsoft.com/office/drawing/2014/main" id="{09F71DC8-D8B2-B3CD-7DE8-E90B78C3BED0}"/>
              </a:ext>
            </a:extLst>
          </p:cNvPr>
          <p:cNvSpPr txBox="1"/>
          <p:nvPr/>
        </p:nvSpPr>
        <p:spPr>
          <a:xfrm>
            <a:off x="276032" y="297796"/>
            <a:ext cx="5376472" cy="523220"/>
          </a:xfrm>
          <a:prstGeom prst="rect">
            <a:avLst/>
          </a:prstGeom>
          <a:noFill/>
        </p:spPr>
        <p:txBody>
          <a:bodyPr wrap="none" lIns="0" rIns="0" rtlCol="0">
            <a:spAutoFit/>
          </a:bodyPr>
          <a:lstStyle/>
          <a:p>
            <a:r>
              <a:rPr lang="de-DE" sz="2800" b="1">
                <a:latin typeface="TT Hoves Pro" panose="020B0003020000020203" pitchFamily="34" charset="77"/>
              </a:rPr>
              <a:t>Mediadaten Stellenmarkt 2026</a:t>
            </a:r>
          </a:p>
        </p:txBody>
      </p:sp>
      <p:pic>
        <p:nvPicPr>
          <p:cNvPr id="12" name="Grafik 11">
            <a:extLst>
              <a:ext uri="{FF2B5EF4-FFF2-40B4-BE49-F238E27FC236}">
                <a16:creationId xmlns:a16="http://schemas.microsoft.com/office/drawing/2014/main" id="{6FC01088-536B-0287-2881-DA279FAFA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982" y="274861"/>
            <a:ext cx="2377374" cy="558612"/>
          </a:xfrm>
          <a:prstGeom prst="rect">
            <a:avLst/>
          </a:prstGeom>
        </p:spPr>
      </p:pic>
      <p:sp>
        <p:nvSpPr>
          <p:cNvPr id="14" name="Textfeld 13">
            <a:extLst>
              <a:ext uri="{FF2B5EF4-FFF2-40B4-BE49-F238E27FC236}">
                <a16:creationId xmlns:a16="http://schemas.microsoft.com/office/drawing/2014/main" id="{51887A83-4B9D-3ACA-430E-843A6A199B90}"/>
              </a:ext>
            </a:extLst>
          </p:cNvPr>
          <p:cNvSpPr txBox="1"/>
          <p:nvPr/>
        </p:nvSpPr>
        <p:spPr>
          <a:xfrm>
            <a:off x="519017" y="6033165"/>
            <a:ext cx="6463308" cy="400110"/>
          </a:xfrm>
          <a:prstGeom prst="rect">
            <a:avLst/>
          </a:prstGeom>
          <a:noFill/>
        </p:spPr>
        <p:txBody>
          <a:bodyPr wrap="none" lIns="0" rIns="0" rtlCol="0">
            <a:spAutoFit/>
          </a:bodyPr>
          <a:lstStyle/>
          <a:p>
            <a:r>
              <a:rPr lang="de-DE" sz="2000" b="1">
                <a:solidFill>
                  <a:schemeClr val="accent5"/>
                </a:solidFill>
                <a:latin typeface="TT Hoves Pro" panose="020B0003020000020203" pitchFamily="34" charset="77"/>
              </a:rPr>
              <a:t>Erfolgreich Stellen besetzen mit dem DAB!		</a:t>
            </a:r>
          </a:p>
        </p:txBody>
      </p:sp>
      <p:pic>
        <p:nvPicPr>
          <p:cNvPr id="22" name="Grafik 21" descr="Ein Bild, das Screenshot, Text, Tablet, Design enthält.&#10;&#10;KI-generierte Inhalte können fehlerhaft sein.">
            <a:extLst>
              <a:ext uri="{FF2B5EF4-FFF2-40B4-BE49-F238E27FC236}">
                <a16:creationId xmlns:a16="http://schemas.microsoft.com/office/drawing/2014/main" id="{471787D2-F7B5-D05D-147C-8C31CA53F6CB}"/>
              </a:ext>
            </a:extLst>
          </p:cNvPr>
          <p:cNvPicPr>
            <a:picLocks noChangeAspect="1"/>
          </p:cNvPicPr>
          <p:nvPr/>
        </p:nvPicPr>
        <p:blipFill>
          <a:blip r:embed="rId4" cstate="print">
            <a:extLst>
              <a:ext uri="{28A0092B-C50C-407E-A947-70E740481C1C}">
                <a14:useLocalDpi xmlns:a14="http://schemas.microsoft.com/office/drawing/2010/main" val="0"/>
              </a:ext>
            </a:extLst>
          </a:blip>
          <a:srcRect r="16609"/>
          <a:stretch>
            <a:fillRect/>
          </a:stretch>
        </p:blipFill>
        <p:spPr>
          <a:xfrm>
            <a:off x="7730743" y="3003852"/>
            <a:ext cx="2693756" cy="2299784"/>
          </a:xfrm>
          <a:prstGeom prst="rect">
            <a:avLst/>
          </a:prstGeom>
        </p:spPr>
      </p:pic>
      <p:pic>
        <p:nvPicPr>
          <p:cNvPr id="23" name="Grafik 22" descr="Ein Bild, das Handy, Text, Screenshot, mobiles Gerät enthält.&#10;&#10;KI-generierte Inhalte können fehlerhaft sein.">
            <a:extLst>
              <a:ext uri="{FF2B5EF4-FFF2-40B4-BE49-F238E27FC236}">
                <a16:creationId xmlns:a16="http://schemas.microsoft.com/office/drawing/2014/main" id="{95FD67C0-F434-F176-981C-B0A87389E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4835" y="4070065"/>
            <a:ext cx="965617" cy="1843847"/>
          </a:xfrm>
          <a:prstGeom prst="rect">
            <a:avLst/>
          </a:prstGeom>
        </p:spPr>
      </p:pic>
      <p:sp>
        <p:nvSpPr>
          <p:cNvPr id="2" name="Textfeld 1">
            <a:extLst>
              <a:ext uri="{FF2B5EF4-FFF2-40B4-BE49-F238E27FC236}">
                <a16:creationId xmlns:a16="http://schemas.microsoft.com/office/drawing/2014/main" id="{701ED7FE-7826-83A8-5FD9-7192128D27B7}"/>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72937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7CA1-73D1-E1C9-F51D-70DAF1D271D0}"/>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4F404F6A-955E-71AD-64E1-2FD9756DE623}"/>
              </a:ext>
            </a:extLst>
          </p:cNvPr>
          <p:cNvSpPr txBox="1"/>
          <p:nvPr/>
        </p:nvSpPr>
        <p:spPr>
          <a:xfrm>
            <a:off x="483964" y="1320800"/>
            <a:ext cx="4616648" cy="400110"/>
          </a:xfrm>
          <a:prstGeom prst="rect">
            <a:avLst/>
          </a:prstGeom>
          <a:noFill/>
        </p:spPr>
        <p:txBody>
          <a:bodyPr wrap="none" lIns="0" rIns="0" rtlCol="0">
            <a:spAutoFit/>
          </a:bodyPr>
          <a:lstStyle/>
          <a:p>
            <a:r>
              <a:rPr lang="de-DE" sz="2000" b="1">
                <a:solidFill>
                  <a:schemeClr val="accent5"/>
                </a:solidFill>
                <a:latin typeface="TT Hoves Pro" panose="020B0003020000020203" pitchFamily="34" charset="77"/>
              </a:rPr>
              <a:t>Verlagsangaben und Leistungswerte</a:t>
            </a:r>
            <a:r>
              <a:rPr lang="de-DE" sz="2000" b="1">
                <a:latin typeface="TT Hoves Pro" panose="020B0003020000020203" pitchFamily="34" charset="77"/>
              </a:rPr>
              <a:t>	</a:t>
            </a:r>
          </a:p>
        </p:txBody>
      </p:sp>
      <p:sp>
        <p:nvSpPr>
          <p:cNvPr id="13" name="Textfeld 12">
            <a:extLst>
              <a:ext uri="{FF2B5EF4-FFF2-40B4-BE49-F238E27FC236}">
                <a16:creationId xmlns:a16="http://schemas.microsoft.com/office/drawing/2014/main" id="{1F504168-D008-5E41-7066-C1F162FC8DC6}"/>
              </a:ext>
            </a:extLst>
          </p:cNvPr>
          <p:cNvSpPr txBox="1"/>
          <p:nvPr/>
        </p:nvSpPr>
        <p:spPr>
          <a:xfrm>
            <a:off x="483964" y="2038408"/>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Herausgeber</a:t>
            </a:r>
          </a:p>
        </p:txBody>
      </p:sp>
      <p:cxnSp>
        <p:nvCxnSpPr>
          <p:cNvPr id="14" name="Gerade Verbindung 13">
            <a:extLst>
              <a:ext uri="{FF2B5EF4-FFF2-40B4-BE49-F238E27FC236}">
                <a16:creationId xmlns:a16="http://schemas.microsoft.com/office/drawing/2014/main" id="{AD923C7C-E6C9-ED9B-12F9-12AB7538252C}"/>
              </a:ext>
            </a:extLst>
          </p:cNvPr>
          <p:cNvCxnSpPr>
            <a:cxnSpLocks/>
          </p:cNvCxnSpPr>
          <p:nvPr/>
        </p:nvCxnSpPr>
        <p:spPr>
          <a:xfrm>
            <a:off x="483964" y="2356047"/>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Textfeld 14">
            <a:extLst>
              <a:ext uri="{FF2B5EF4-FFF2-40B4-BE49-F238E27FC236}">
                <a16:creationId xmlns:a16="http://schemas.microsoft.com/office/drawing/2014/main" id="{C2BAF084-7685-9B2F-56FC-4D846DB29DEF}"/>
              </a:ext>
            </a:extLst>
          </p:cNvPr>
          <p:cNvSpPr txBox="1"/>
          <p:nvPr/>
        </p:nvSpPr>
        <p:spPr>
          <a:xfrm>
            <a:off x="483964" y="2417008"/>
            <a:ext cx="4077876" cy="1107996"/>
          </a:xfrm>
          <a:prstGeom prst="rect">
            <a:avLst/>
          </a:prstGeom>
          <a:noFill/>
        </p:spPr>
        <p:txBody>
          <a:bodyPr wrap="square" lIns="0" rIns="0" rtlCol="0">
            <a:spAutoFit/>
          </a:bodyPr>
          <a:lstStyle/>
          <a:p>
            <a:r>
              <a:rPr lang="de-DE" sz="1100" b="1" dirty="0">
                <a:latin typeface="TT Hoves Pro" panose="020B0003020000020203" pitchFamily="34" charset="77"/>
              </a:rPr>
              <a:t>Bundearchitektenkammer</a:t>
            </a:r>
          </a:p>
          <a:p>
            <a:r>
              <a:rPr lang="de-DE" sz="1100" dirty="0">
                <a:latin typeface="TT Hoves Pro" panose="020B0003020000020203" pitchFamily="34" charset="77"/>
              </a:rPr>
              <a:t>(Bundesgemeinschaft der Architektenkammern)</a:t>
            </a:r>
          </a:p>
          <a:p>
            <a:r>
              <a:rPr lang="de-DE" sz="1100" dirty="0">
                <a:latin typeface="TT Hoves Pro" panose="020B0003020000020203" pitchFamily="34" charset="77"/>
              </a:rPr>
              <a:t>Offizielles Organ der Bundesgemeinschaft der Architektenkammern und der Architektenkammern der Bundesländer, Körperschaften öffentlichen Rechts</a:t>
            </a:r>
          </a:p>
          <a:p>
            <a:r>
              <a:rPr lang="de-DE" sz="1100" dirty="0">
                <a:latin typeface="TT Hoves Pro" panose="020B0003020000020203" pitchFamily="34" charset="77"/>
              </a:rPr>
              <a:t>BAK-Bundesgeschäftsstelle: Askanischer Platz 4, 10963 Berlin</a:t>
            </a:r>
          </a:p>
        </p:txBody>
      </p:sp>
      <p:cxnSp>
        <p:nvCxnSpPr>
          <p:cNvPr id="16" name="Gerade Verbindung 15">
            <a:extLst>
              <a:ext uri="{FF2B5EF4-FFF2-40B4-BE49-F238E27FC236}">
                <a16:creationId xmlns:a16="http://schemas.microsoft.com/office/drawing/2014/main" id="{C498DC21-5D48-0869-668E-38334A0A2DEE}"/>
              </a:ext>
            </a:extLst>
          </p:cNvPr>
          <p:cNvCxnSpPr>
            <a:cxnSpLocks/>
          </p:cNvCxnSpPr>
          <p:nvPr/>
        </p:nvCxnSpPr>
        <p:spPr>
          <a:xfrm>
            <a:off x="483964" y="3588199"/>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Textfeld 16">
            <a:extLst>
              <a:ext uri="{FF2B5EF4-FFF2-40B4-BE49-F238E27FC236}">
                <a16:creationId xmlns:a16="http://schemas.microsoft.com/office/drawing/2014/main" id="{B523B15F-AEC2-2EE5-3103-96B540BB359C}"/>
              </a:ext>
            </a:extLst>
          </p:cNvPr>
          <p:cNvSpPr txBox="1"/>
          <p:nvPr/>
        </p:nvSpPr>
        <p:spPr>
          <a:xfrm>
            <a:off x="483964" y="365236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Realisation</a:t>
            </a:r>
          </a:p>
        </p:txBody>
      </p:sp>
      <p:cxnSp>
        <p:nvCxnSpPr>
          <p:cNvPr id="18" name="Gerade Verbindung 17">
            <a:extLst>
              <a:ext uri="{FF2B5EF4-FFF2-40B4-BE49-F238E27FC236}">
                <a16:creationId xmlns:a16="http://schemas.microsoft.com/office/drawing/2014/main" id="{E7686574-44C4-64E1-B85A-4DB00093CA3B}"/>
              </a:ext>
            </a:extLst>
          </p:cNvPr>
          <p:cNvCxnSpPr>
            <a:cxnSpLocks/>
          </p:cNvCxnSpPr>
          <p:nvPr/>
        </p:nvCxnSpPr>
        <p:spPr>
          <a:xfrm>
            <a:off x="483964" y="3959951"/>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Textfeld 18">
            <a:extLst>
              <a:ext uri="{FF2B5EF4-FFF2-40B4-BE49-F238E27FC236}">
                <a16:creationId xmlns:a16="http://schemas.microsoft.com/office/drawing/2014/main" id="{154930C6-B1C6-9647-AC5C-8128F15026A6}"/>
              </a:ext>
            </a:extLst>
          </p:cNvPr>
          <p:cNvSpPr txBox="1"/>
          <p:nvPr/>
        </p:nvSpPr>
        <p:spPr>
          <a:xfrm>
            <a:off x="483964" y="4020912"/>
            <a:ext cx="4077876" cy="769441"/>
          </a:xfrm>
          <a:prstGeom prst="rect">
            <a:avLst/>
          </a:prstGeom>
          <a:noFill/>
        </p:spPr>
        <p:txBody>
          <a:bodyPr wrap="square" lIns="0" rIns="0" rtlCol="0">
            <a:spAutoFit/>
          </a:bodyPr>
          <a:lstStyle/>
          <a:p>
            <a:r>
              <a:rPr lang="de-DE" sz="1100" b="1" dirty="0">
                <a:latin typeface="TT Hoves Pro" panose="020B0003020000020203" pitchFamily="34" charset="77"/>
              </a:rPr>
              <a:t>Vogel Corporate Solutions GmbH</a:t>
            </a:r>
          </a:p>
          <a:p>
            <a:r>
              <a:rPr lang="de-DE" sz="1100" dirty="0">
                <a:latin typeface="TT Hoves Pro" panose="020B0003020000020203" pitchFamily="34" charset="77"/>
              </a:rPr>
              <a:t>Axel-Springer-Straße 65, 10969 Berlin</a:t>
            </a:r>
          </a:p>
          <a:p>
            <a:r>
              <a:rPr lang="de-DE" sz="1100" dirty="0">
                <a:latin typeface="TT Hoves Pro" panose="020B0003020000020203" pitchFamily="34" charset="77"/>
              </a:rPr>
              <a:t>Internet: ↘vogel-corporate-solutions.de</a:t>
            </a:r>
          </a:p>
          <a:p>
            <a:r>
              <a:rPr lang="de-DE" sz="1100" dirty="0">
                <a:latin typeface="TT Hoves Pro" panose="020B0003020000020203" pitchFamily="34" charset="77"/>
              </a:rPr>
              <a:t>E-Mail: ↘vermarktung@dasneuedab.de</a:t>
            </a:r>
          </a:p>
        </p:txBody>
      </p:sp>
      <p:sp>
        <p:nvSpPr>
          <p:cNvPr id="20" name="Textfeld 19">
            <a:extLst>
              <a:ext uri="{FF2B5EF4-FFF2-40B4-BE49-F238E27FC236}">
                <a16:creationId xmlns:a16="http://schemas.microsoft.com/office/drawing/2014/main" id="{02017DCB-020D-2568-AB72-31B23FC345E0}"/>
              </a:ext>
            </a:extLst>
          </p:cNvPr>
          <p:cNvSpPr txBox="1"/>
          <p:nvPr/>
        </p:nvSpPr>
        <p:spPr>
          <a:xfrm>
            <a:off x="5076284" y="2447825"/>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Auflagen- und Verbreitung</a:t>
            </a:r>
          </a:p>
        </p:txBody>
      </p:sp>
      <p:cxnSp>
        <p:nvCxnSpPr>
          <p:cNvPr id="21" name="Gerade Verbindung 20">
            <a:extLst>
              <a:ext uri="{FF2B5EF4-FFF2-40B4-BE49-F238E27FC236}">
                <a16:creationId xmlns:a16="http://schemas.microsoft.com/office/drawing/2014/main" id="{CBBDBC8A-C5AA-FFDC-A2AC-8EAAFEDF8E3F}"/>
              </a:ext>
            </a:extLst>
          </p:cNvPr>
          <p:cNvCxnSpPr>
            <a:cxnSpLocks/>
          </p:cNvCxnSpPr>
          <p:nvPr/>
        </p:nvCxnSpPr>
        <p:spPr>
          <a:xfrm>
            <a:off x="5076284" y="276546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D4705232-E513-8387-2237-A97FBC2C71DC}"/>
              </a:ext>
            </a:extLst>
          </p:cNvPr>
          <p:cNvSpPr txBox="1"/>
          <p:nvPr/>
        </p:nvSpPr>
        <p:spPr>
          <a:xfrm>
            <a:off x="5076284" y="2779731"/>
            <a:ext cx="3329162" cy="938719"/>
          </a:xfrm>
          <a:prstGeom prst="rect">
            <a:avLst/>
          </a:prstGeom>
          <a:noFill/>
        </p:spPr>
        <p:txBody>
          <a:bodyPr wrap="square" lIns="0" rIns="0" rtlCol="0">
            <a:spAutoFit/>
          </a:bodyPr>
          <a:lstStyle/>
          <a:p>
            <a:r>
              <a:rPr lang="de-DE" sz="1100">
                <a:latin typeface="TT Hoves Pro" panose="020B0003020000020203" pitchFamily="34" charset="77"/>
              </a:rPr>
              <a:t>139.791 verbreitete Auflage</a:t>
            </a:r>
          </a:p>
          <a:p>
            <a:r>
              <a:rPr lang="de-DE" sz="1100">
                <a:latin typeface="TT Hoves Pro" panose="020B0003020000020203" pitchFamily="34" charset="77"/>
              </a:rPr>
              <a:t>138.701 Abonnement</a:t>
            </a:r>
          </a:p>
          <a:p>
            <a:r>
              <a:rPr lang="de-DE" sz="1100">
                <a:latin typeface="TT Hoves Pro" panose="020B0003020000020203" pitchFamily="34" charset="77"/>
              </a:rPr>
              <a:t>Quartal II/25 IVW-geprüft</a:t>
            </a:r>
          </a:p>
          <a:p>
            <a:r>
              <a:rPr lang="de-DE" sz="1100">
                <a:latin typeface="TT Hoves Pro" panose="020B0003020000020203" pitchFamily="34" charset="77"/>
              </a:rPr>
              <a:t>Erscheint 4 x pro Jahr	</a:t>
            </a:r>
          </a:p>
          <a:p>
            <a:r>
              <a:rPr lang="de-DE" sz="1100">
                <a:latin typeface="TT Hoves Pro" panose="020B0003020000020203" pitchFamily="34" charset="77"/>
              </a:rPr>
              <a:t>	</a:t>
            </a:r>
          </a:p>
        </p:txBody>
      </p:sp>
      <p:cxnSp>
        <p:nvCxnSpPr>
          <p:cNvPr id="27" name="Gerade Verbindung 26">
            <a:extLst>
              <a:ext uri="{FF2B5EF4-FFF2-40B4-BE49-F238E27FC236}">
                <a16:creationId xmlns:a16="http://schemas.microsoft.com/office/drawing/2014/main" id="{61D77D2C-5DB0-C019-29ED-34DE44E1F107}"/>
              </a:ext>
            </a:extLst>
          </p:cNvPr>
          <p:cNvCxnSpPr>
            <a:cxnSpLocks/>
          </p:cNvCxnSpPr>
          <p:nvPr/>
        </p:nvCxnSpPr>
        <p:spPr>
          <a:xfrm>
            <a:off x="5076284" y="3695435"/>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6381B20A-C298-B5AF-FA41-F9E290091CB5}"/>
              </a:ext>
            </a:extLst>
          </p:cNvPr>
          <p:cNvSpPr txBox="1"/>
          <p:nvPr/>
        </p:nvSpPr>
        <p:spPr>
          <a:xfrm>
            <a:off x="483964" y="4901893"/>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Vermarktung	</a:t>
            </a:r>
          </a:p>
        </p:txBody>
      </p:sp>
      <p:cxnSp>
        <p:nvCxnSpPr>
          <p:cNvPr id="29" name="Gerade Verbindung 28">
            <a:extLst>
              <a:ext uri="{FF2B5EF4-FFF2-40B4-BE49-F238E27FC236}">
                <a16:creationId xmlns:a16="http://schemas.microsoft.com/office/drawing/2014/main" id="{0C012002-4C54-4DED-BFE6-7C1FAC782CD2}"/>
              </a:ext>
            </a:extLst>
          </p:cNvPr>
          <p:cNvCxnSpPr>
            <a:cxnSpLocks/>
          </p:cNvCxnSpPr>
          <p:nvPr/>
        </p:nvCxnSpPr>
        <p:spPr>
          <a:xfrm>
            <a:off x="483964" y="5237305"/>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0" name="Textfeld 29">
            <a:extLst>
              <a:ext uri="{FF2B5EF4-FFF2-40B4-BE49-F238E27FC236}">
                <a16:creationId xmlns:a16="http://schemas.microsoft.com/office/drawing/2014/main" id="{B5BDCCBA-5615-035C-578F-D14E4C68A1E7}"/>
              </a:ext>
            </a:extLst>
          </p:cNvPr>
          <p:cNvSpPr txBox="1"/>
          <p:nvPr/>
        </p:nvSpPr>
        <p:spPr>
          <a:xfrm>
            <a:off x="483964" y="5277983"/>
            <a:ext cx="4077876" cy="2292935"/>
          </a:xfrm>
          <a:prstGeom prst="rect">
            <a:avLst/>
          </a:prstGeom>
          <a:noFill/>
        </p:spPr>
        <p:txBody>
          <a:bodyPr wrap="square" lIns="0" rIns="0" rtlCol="0">
            <a:spAutoFit/>
          </a:bodyPr>
          <a:lstStyle/>
          <a:p>
            <a:r>
              <a:rPr lang="de-DE" sz="1100" b="1" dirty="0">
                <a:latin typeface="TT Hoves Pro" panose="020B0003020000020203" pitchFamily="34" charset="77"/>
              </a:rPr>
              <a:t>Christine Bauer</a:t>
            </a:r>
          </a:p>
          <a:p>
            <a:r>
              <a:rPr lang="de-DE" sz="1100" dirty="0">
                <a:latin typeface="TT Hoves Pro" panose="020B0003020000020203" pitchFamily="34" charset="77"/>
              </a:rPr>
              <a:t>Telefon: +49 170 3753 338</a:t>
            </a:r>
          </a:p>
          <a:p>
            <a:r>
              <a:rPr lang="de-DE" sz="1100" dirty="0">
                <a:latin typeface="TT Hoves Pro" panose="020B0003020000020203" pitchFamily="34" charset="77"/>
              </a:rPr>
              <a:t>E-Mail: ↘ christine.bauer@vogel.de</a:t>
            </a:r>
          </a:p>
          <a:p>
            <a:endParaRPr lang="de-DE" sz="1100" b="1" dirty="0">
              <a:latin typeface="TT Hoves Pro" panose="020B0003020000020203" pitchFamily="34" charset="77"/>
            </a:endParaRPr>
          </a:p>
          <a:p>
            <a:r>
              <a:rPr lang="de-DE" sz="1100" b="1" dirty="0">
                <a:latin typeface="TT Hoves Pro" panose="020B0003020000020203" pitchFamily="34" charset="77"/>
              </a:rPr>
              <a:t>Dagmar Schaafs</a:t>
            </a:r>
          </a:p>
          <a:p>
            <a:r>
              <a:rPr lang="de-DE" sz="1100" dirty="0">
                <a:latin typeface="TT Hoves Pro" panose="020B0003020000020203" pitchFamily="34" charset="77"/>
              </a:rPr>
              <a:t>Telefon: +49 151 1465 9437</a:t>
            </a:r>
          </a:p>
          <a:p>
            <a:r>
              <a:rPr lang="de-DE" sz="1100" dirty="0">
                <a:latin typeface="TT Hoves Pro" panose="020B0003020000020203" pitchFamily="34" charset="77"/>
              </a:rPr>
              <a:t>E-Mail: ↘ dagmar.schaafs@vogel.de</a:t>
            </a:r>
          </a:p>
          <a:p>
            <a:endParaRPr lang="de-DE" sz="1100" dirty="0">
              <a:latin typeface="TT Hoves Pro" panose="020B0003020000020203" pitchFamily="34" charset="77"/>
            </a:endParaRPr>
          </a:p>
          <a:p>
            <a:endParaRPr lang="de-DE" sz="1100" dirty="0">
              <a:latin typeface="TT Hoves Pro" panose="020B0003020000020203" pitchFamily="34" charset="77"/>
            </a:endParaRPr>
          </a:p>
          <a:p>
            <a:endParaRPr lang="de-DE" sz="1100" dirty="0">
              <a:latin typeface="TT Hoves Pro" panose="020B0003020000020203" pitchFamily="34" charset="77"/>
            </a:endParaRPr>
          </a:p>
          <a:p>
            <a:endParaRPr lang="de-DE" sz="1100" dirty="0">
              <a:latin typeface="TT Hoves Pro" panose="020B0003020000020203" pitchFamily="34" charset="77"/>
            </a:endParaRPr>
          </a:p>
          <a:p>
            <a:endParaRPr lang="de-DE" sz="1100" dirty="0">
              <a:latin typeface="TT Hoves Pro" panose="020B0003020000020203" pitchFamily="34" charset="77"/>
            </a:endParaRPr>
          </a:p>
          <a:p>
            <a:endParaRPr lang="de-DE" sz="1100" dirty="0">
              <a:solidFill>
                <a:srgbClr val="FF0000"/>
              </a:solidFill>
              <a:latin typeface="TT Hoves Pro" panose="020B0003020000020203" pitchFamily="34" charset="77"/>
            </a:endParaRPr>
          </a:p>
        </p:txBody>
      </p:sp>
      <p:sp>
        <p:nvSpPr>
          <p:cNvPr id="2" name="Textfeld 1">
            <a:extLst>
              <a:ext uri="{FF2B5EF4-FFF2-40B4-BE49-F238E27FC236}">
                <a16:creationId xmlns:a16="http://schemas.microsoft.com/office/drawing/2014/main" id="{233C08D1-9D30-9375-F857-B4989CCE752D}"/>
              </a:ext>
            </a:extLst>
          </p:cNvPr>
          <p:cNvSpPr txBox="1"/>
          <p:nvPr/>
        </p:nvSpPr>
        <p:spPr>
          <a:xfrm>
            <a:off x="5102660" y="5487462"/>
            <a:ext cx="4665784" cy="1015663"/>
          </a:xfrm>
          <a:prstGeom prst="rect">
            <a:avLst/>
          </a:prstGeom>
          <a:solidFill>
            <a:schemeClr val="accent5"/>
          </a:solidFill>
          <a:ln w="19050">
            <a:solidFill>
              <a:schemeClr val="bg1"/>
            </a:solidFill>
          </a:ln>
        </p:spPr>
        <p:txBody>
          <a:bodyPr wrap="square" lIns="91440" tIns="45720" rIns="91440" bIns="45720" anchor="t">
            <a:spAutoFit/>
          </a:bodyPr>
          <a:lstStyle/>
          <a:p>
            <a:r>
              <a:rPr lang="de-DE" sz="1000" b="1" dirty="0">
                <a:solidFill>
                  <a:schemeClr val="bg1"/>
                </a:solidFill>
                <a:latin typeface="TT Hoves Pro" panose="020B0604020202020204" charset="0"/>
              </a:rPr>
              <a:t>Zahlungsbedingungen:</a:t>
            </a:r>
          </a:p>
          <a:p>
            <a:r>
              <a:rPr lang="de-DE" sz="1000" dirty="0">
                <a:solidFill>
                  <a:schemeClr val="bg1"/>
                </a:solidFill>
                <a:latin typeface="TT Hoves Pro" panose="020B0604020202020204" charset="0"/>
              </a:rPr>
              <a:t>Innerhalb von 8 Tagen mit 2% Skonto</a:t>
            </a:r>
          </a:p>
          <a:p>
            <a:r>
              <a:rPr lang="de-DE" sz="1000" dirty="0">
                <a:solidFill>
                  <a:schemeClr val="bg1"/>
                </a:solidFill>
                <a:latin typeface="TT Hoves Pro" panose="020B0604020202020204" charset="0"/>
              </a:rPr>
              <a:t>Innerhalb von 14 Tagen rein netto</a:t>
            </a:r>
          </a:p>
          <a:p>
            <a:r>
              <a:rPr lang="de-DE" sz="1000" dirty="0" err="1">
                <a:solidFill>
                  <a:schemeClr val="bg1"/>
                </a:solidFill>
                <a:latin typeface="TT Hoves Pro" panose="020B0604020202020204" charset="0"/>
              </a:rPr>
              <a:t>Ust-Ident.Nr</a:t>
            </a:r>
            <a:r>
              <a:rPr lang="de-DE" sz="1000" dirty="0">
                <a:solidFill>
                  <a:schemeClr val="bg1"/>
                </a:solidFill>
                <a:latin typeface="TT Hoves Pro" panose="020B0604020202020204" charset="0"/>
              </a:rPr>
              <a:t>. DE318484206</a:t>
            </a:r>
          </a:p>
          <a:p>
            <a:endParaRPr lang="de-DE" sz="1000" dirty="0">
              <a:solidFill>
                <a:schemeClr val="bg1"/>
              </a:solidFill>
              <a:latin typeface="TT Hoves Pro" panose="020B0604020202020204" charset="0"/>
            </a:endParaRPr>
          </a:p>
          <a:p>
            <a:r>
              <a:rPr lang="de-DE" sz="1000" dirty="0">
                <a:solidFill>
                  <a:schemeClr val="bg1"/>
                </a:solidFill>
                <a:latin typeface="TT Hoves Pro" panose="020B0604020202020204" charset="0"/>
              </a:rPr>
              <a:t>Bitte beachten Sie die AGBs auf der Website dabonline.de</a:t>
            </a:r>
          </a:p>
        </p:txBody>
      </p:sp>
      <p:pic>
        <p:nvPicPr>
          <p:cNvPr id="4" name="Grafik 3" descr="Ein Bild, das Text, Karte enthält.&#10;&#10;KI-generierte Inhalte können fehlerhaft sein.">
            <a:extLst>
              <a:ext uri="{FF2B5EF4-FFF2-40B4-BE49-F238E27FC236}">
                <a16:creationId xmlns:a16="http://schemas.microsoft.com/office/drawing/2014/main" id="{DD9DB51F-6AC8-4F28-A5D1-E702A2B93893}"/>
              </a:ext>
            </a:extLst>
          </p:cNvPr>
          <p:cNvPicPr>
            <a:picLocks noChangeAspect="1"/>
          </p:cNvPicPr>
          <p:nvPr/>
        </p:nvPicPr>
        <p:blipFill>
          <a:blip r:embed="rId2" cstate="print">
            <a:extLst>
              <a:ext uri="{28A0092B-C50C-407E-A947-70E740481C1C}">
                <a14:useLocalDpi xmlns:a14="http://schemas.microsoft.com/office/drawing/2010/main" val="0"/>
              </a:ext>
            </a:extLst>
          </a:blip>
          <a:srcRect l="25729" t="32420" r="70379" b="60203"/>
          <a:stretch>
            <a:fillRect/>
          </a:stretch>
        </p:blipFill>
        <p:spPr>
          <a:xfrm>
            <a:off x="7139351" y="2388350"/>
            <a:ext cx="292001" cy="339264"/>
          </a:xfrm>
          <a:prstGeom prst="rect">
            <a:avLst/>
          </a:prstGeom>
        </p:spPr>
      </p:pic>
      <p:sp>
        <p:nvSpPr>
          <p:cNvPr id="5" name="Textfeld 4">
            <a:extLst>
              <a:ext uri="{FF2B5EF4-FFF2-40B4-BE49-F238E27FC236}">
                <a16:creationId xmlns:a16="http://schemas.microsoft.com/office/drawing/2014/main" id="{2888E200-5B3B-D04C-3EF4-B5358BE0A1D7}"/>
              </a:ext>
            </a:extLst>
          </p:cNvPr>
          <p:cNvSpPr txBox="1"/>
          <p:nvPr/>
        </p:nvSpPr>
        <p:spPr>
          <a:xfrm>
            <a:off x="5076284" y="3780738"/>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Leistungswerte dabonline.de	</a:t>
            </a:r>
          </a:p>
        </p:txBody>
      </p:sp>
      <p:cxnSp>
        <p:nvCxnSpPr>
          <p:cNvPr id="10" name="Gerade Verbindung 15">
            <a:extLst>
              <a:ext uri="{FF2B5EF4-FFF2-40B4-BE49-F238E27FC236}">
                <a16:creationId xmlns:a16="http://schemas.microsoft.com/office/drawing/2014/main" id="{8EB9ED52-F7CB-4106-E586-BA05D672D0B4}"/>
              </a:ext>
            </a:extLst>
          </p:cNvPr>
          <p:cNvCxnSpPr>
            <a:cxnSpLocks/>
          </p:cNvCxnSpPr>
          <p:nvPr/>
        </p:nvCxnSpPr>
        <p:spPr>
          <a:xfrm>
            <a:off x="5076284" y="4105703"/>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1" name="Textfeld 10">
            <a:extLst>
              <a:ext uri="{FF2B5EF4-FFF2-40B4-BE49-F238E27FC236}">
                <a16:creationId xmlns:a16="http://schemas.microsoft.com/office/drawing/2014/main" id="{7D89C22D-BDD2-DFFD-7082-8897C30E30F5}"/>
              </a:ext>
            </a:extLst>
          </p:cNvPr>
          <p:cNvSpPr txBox="1"/>
          <p:nvPr/>
        </p:nvSpPr>
        <p:spPr>
          <a:xfrm>
            <a:off x="5076284" y="4169719"/>
            <a:ext cx="4971956" cy="769441"/>
          </a:xfrm>
          <a:prstGeom prst="rect">
            <a:avLst/>
          </a:prstGeom>
          <a:noFill/>
        </p:spPr>
        <p:txBody>
          <a:bodyPr wrap="square" lIns="0" rIns="0" rtlCol="0">
            <a:spAutoFit/>
          </a:bodyPr>
          <a:lstStyle/>
          <a:p>
            <a:r>
              <a:rPr lang="de-DE" sz="1090">
                <a:latin typeface="TT Hoves Pro" panose="020B0003020000020203" pitchFamily="34" charset="77"/>
              </a:rPr>
              <a:t>01.01.2024 – 31.12.2024</a:t>
            </a:r>
          </a:p>
          <a:p>
            <a:r>
              <a:rPr lang="de-DE" sz="1090">
                <a:latin typeface="TT Hoves Pro" panose="020B0003020000020203" pitchFamily="34" charset="77"/>
              </a:rPr>
              <a:t>89.957 Page </a:t>
            </a:r>
            <a:r>
              <a:rPr lang="de-DE" sz="1090" err="1">
                <a:latin typeface="TT Hoves Pro" panose="020B0003020000020203" pitchFamily="34" charset="77"/>
              </a:rPr>
              <a:t>Impressions</a:t>
            </a:r>
            <a:endParaRPr lang="de-DE" sz="1090">
              <a:latin typeface="TT Hoves Pro" panose="020B0003020000020203" pitchFamily="34" charset="77"/>
            </a:endParaRPr>
          </a:p>
          <a:p>
            <a:r>
              <a:rPr lang="de-DE" sz="1090">
                <a:latin typeface="TT Hoves Pro" panose="020B0003020000020203" pitchFamily="34" charset="77"/>
              </a:rPr>
              <a:t>62.158 Sitzungen</a:t>
            </a:r>
          </a:p>
          <a:p>
            <a:r>
              <a:rPr lang="de-DE" sz="1090">
                <a:latin typeface="TT Hoves Pro" panose="020B0003020000020203" pitchFamily="34" charset="77"/>
              </a:rPr>
              <a:t>im Durchschnitt pro Monat, Google Analytics 4	</a:t>
            </a:r>
          </a:p>
        </p:txBody>
      </p:sp>
      <p:cxnSp>
        <p:nvCxnSpPr>
          <p:cNvPr id="23" name="Gerade Verbindung 15">
            <a:extLst>
              <a:ext uri="{FF2B5EF4-FFF2-40B4-BE49-F238E27FC236}">
                <a16:creationId xmlns:a16="http://schemas.microsoft.com/office/drawing/2014/main" id="{C99708C3-7279-40B5-3219-DC5C9EF7232E}"/>
              </a:ext>
            </a:extLst>
          </p:cNvPr>
          <p:cNvCxnSpPr>
            <a:cxnSpLocks/>
          </p:cNvCxnSpPr>
          <p:nvPr/>
        </p:nvCxnSpPr>
        <p:spPr>
          <a:xfrm>
            <a:off x="483964" y="4797825"/>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Textfeld 6">
            <a:extLst>
              <a:ext uri="{FF2B5EF4-FFF2-40B4-BE49-F238E27FC236}">
                <a16:creationId xmlns:a16="http://schemas.microsoft.com/office/drawing/2014/main" id="{0B68E765-3317-174B-C090-757C6745B1CE}"/>
              </a:ext>
            </a:extLst>
          </p:cNvPr>
          <p:cNvSpPr txBox="1"/>
          <p:nvPr/>
        </p:nvSpPr>
        <p:spPr>
          <a:xfrm>
            <a:off x="184638" y="228600"/>
            <a:ext cx="2889156" cy="652721"/>
          </a:xfrm>
          <a:prstGeom prst="rect">
            <a:avLst/>
          </a:prstGeom>
          <a:solidFill>
            <a:schemeClr val="bg1"/>
          </a:solidFill>
        </p:spPr>
        <p:txBody>
          <a:bodyPr wrap="square" rtlCol="0">
            <a:spAutoFit/>
          </a:bodyPr>
          <a:lstStyle/>
          <a:p>
            <a:endParaRPr lang="de-DE"/>
          </a:p>
        </p:txBody>
      </p:sp>
      <p:sp>
        <p:nvSpPr>
          <p:cNvPr id="8" name="Textfeld 7">
            <a:extLst>
              <a:ext uri="{FF2B5EF4-FFF2-40B4-BE49-F238E27FC236}">
                <a16:creationId xmlns:a16="http://schemas.microsoft.com/office/drawing/2014/main" id="{DA5ED998-30EA-E218-889D-54FDCE7BA3F2}"/>
              </a:ext>
            </a:extLst>
          </p:cNvPr>
          <p:cNvSpPr txBox="1"/>
          <p:nvPr/>
        </p:nvSpPr>
        <p:spPr>
          <a:xfrm>
            <a:off x="10048240" y="395654"/>
            <a:ext cx="397022" cy="404990"/>
          </a:xfrm>
          <a:prstGeom prst="rect">
            <a:avLst/>
          </a:prstGeom>
          <a:solidFill>
            <a:schemeClr val="bg1"/>
          </a:solidFill>
        </p:spPr>
        <p:txBody>
          <a:bodyPr wrap="square" rtlCol="0">
            <a:spAutoFit/>
          </a:bodyPr>
          <a:lstStyle/>
          <a:p>
            <a:endParaRPr lang="de-DE"/>
          </a:p>
        </p:txBody>
      </p:sp>
      <p:sp>
        <p:nvSpPr>
          <p:cNvPr id="9" name="Textfeld 8">
            <a:extLst>
              <a:ext uri="{FF2B5EF4-FFF2-40B4-BE49-F238E27FC236}">
                <a16:creationId xmlns:a16="http://schemas.microsoft.com/office/drawing/2014/main" id="{FE777422-A9D8-13F8-5700-C53E48F9C9F4}"/>
              </a:ext>
            </a:extLst>
          </p:cNvPr>
          <p:cNvSpPr txBox="1"/>
          <p:nvPr/>
        </p:nvSpPr>
        <p:spPr>
          <a:xfrm>
            <a:off x="276032" y="297796"/>
            <a:ext cx="5376472" cy="523220"/>
          </a:xfrm>
          <a:prstGeom prst="rect">
            <a:avLst/>
          </a:prstGeom>
          <a:noFill/>
        </p:spPr>
        <p:txBody>
          <a:bodyPr wrap="none" lIns="0" rIns="0" rtlCol="0">
            <a:spAutoFit/>
          </a:bodyPr>
          <a:lstStyle/>
          <a:p>
            <a:r>
              <a:rPr lang="de-DE" sz="2800" b="1">
                <a:latin typeface="TT Hoves Pro" panose="020B0003020000020203" pitchFamily="34" charset="77"/>
              </a:rPr>
              <a:t>Mediadaten Stellenmarkt 2026</a:t>
            </a:r>
          </a:p>
        </p:txBody>
      </p:sp>
      <p:pic>
        <p:nvPicPr>
          <p:cNvPr id="12" name="Grafik 11">
            <a:extLst>
              <a:ext uri="{FF2B5EF4-FFF2-40B4-BE49-F238E27FC236}">
                <a16:creationId xmlns:a16="http://schemas.microsoft.com/office/drawing/2014/main" id="{47A10A98-4F2B-2596-60BC-6E7ABD3C3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982" y="274861"/>
            <a:ext cx="2377374" cy="558612"/>
          </a:xfrm>
          <a:prstGeom prst="rect">
            <a:avLst/>
          </a:prstGeom>
        </p:spPr>
      </p:pic>
      <p:sp>
        <p:nvSpPr>
          <p:cNvPr id="22" name="Textfeld 21">
            <a:extLst>
              <a:ext uri="{FF2B5EF4-FFF2-40B4-BE49-F238E27FC236}">
                <a16:creationId xmlns:a16="http://schemas.microsoft.com/office/drawing/2014/main" id="{A6F19A29-2D4A-88DD-3AE7-71DCA0044BB4}"/>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
        <p:nvSpPr>
          <p:cNvPr id="24" name="Textfeld 2">
            <a:extLst>
              <a:ext uri="{FF2B5EF4-FFF2-40B4-BE49-F238E27FC236}">
                <a16:creationId xmlns:a16="http://schemas.microsoft.com/office/drawing/2014/main" id="{FEDD4C8B-F122-D6EF-CDFA-988B54567E19}"/>
              </a:ext>
            </a:extLst>
          </p:cNvPr>
          <p:cNvSpPr txBox="1"/>
          <p:nvPr/>
        </p:nvSpPr>
        <p:spPr>
          <a:xfrm>
            <a:off x="7334549" y="5487462"/>
            <a:ext cx="3842239" cy="70788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dirty="0">
                <a:solidFill>
                  <a:schemeClr val="bg1"/>
                </a:solidFill>
                <a:latin typeface="TT Hoves Pro" panose="020B0604020202020204" charset="0"/>
              </a:rPr>
              <a:t>Bankverbindung:</a:t>
            </a:r>
          </a:p>
          <a:p>
            <a:r>
              <a:rPr lang="de-DE" sz="1000" dirty="0">
                <a:solidFill>
                  <a:schemeClr val="bg1"/>
                </a:solidFill>
                <a:latin typeface="TT Hoves Pro" panose="020B0604020202020204" charset="0"/>
              </a:rPr>
              <a:t>Commerzbank Würzburg</a:t>
            </a:r>
          </a:p>
          <a:p>
            <a:r>
              <a:rPr lang="de-DE" sz="1000" dirty="0">
                <a:solidFill>
                  <a:schemeClr val="bg1"/>
                </a:solidFill>
                <a:latin typeface="TT Hoves Pro" panose="020B0604020202020204" charset="0"/>
              </a:rPr>
              <a:t>IBAN: DE04 7904 0047 0689 0735 00</a:t>
            </a:r>
            <a:r>
              <a:rPr lang="de-DE" sz="1000" dirty="0">
                <a:solidFill>
                  <a:schemeClr val="bg1"/>
                </a:solidFill>
                <a:latin typeface="TT Hoves Pro" panose="020B0604020202020204" charset="0"/>
                <a:ea typeface="+mn-lt"/>
                <a:cs typeface="+mn-lt"/>
              </a:rPr>
              <a:t> </a:t>
            </a:r>
          </a:p>
          <a:p>
            <a:r>
              <a:rPr lang="de-DE" sz="1000" dirty="0">
                <a:solidFill>
                  <a:schemeClr val="bg1"/>
                </a:solidFill>
                <a:latin typeface="TT Hoves Pro" panose="020B0604020202020204" charset="0"/>
              </a:rPr>
              <a:t>Swift Code/BIC: COBADEFF790</a:t>
            </a:r>
          </a:p>
        </p:txBody>
      </p:sp>
    </p:spTree>
    <p:extLst>
      <p:ext uri="{BB962C8B-B14F-4D97-AF65-F5344CB8AC3E}">
        <p14:creationId xmlns:p14="http://schemas.microsoft.com/office/powerpoint/2010/main" val="348378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C00D-BB78-D802-5187-E64F2B77EF8B}"/>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2149261D-0FF7-1A93-A6C6-9D75D8D5B12D}"/>
              </a:ext>
            </a:extLst>
          </p:cNvPr>
          <p:cNvSpPr txBox="1"/>
          <p:nvPr/>
        </p:nvSpPr>
        <p:spPr>
          <a:xfrm>
            <a:off x="527924" y="1320800"/>
            <a:ext cx="2702663" cy="400110"/>
          </a:xfrm>
          <a:prstGeom prst="rect">
            <a:avLst/>
          </a:prstGeom>
          <a:noFill/>
        </p:spPr>
        <p:txBody>
          <a:bodyPr wrap="none" lIns="0" rIns="0" rtlCol="0">
            <a:spAutoFit/>
          </a:bodyPr>
          <a:lstStyle/>
          <a:p>
            <a:r>
              <a:rPr lang="de-DE" sz="2000" b="1">
                <a:latin typeface="TT Hoves Pro" panose="020B0003020000020203" pitchFamily="34" charset="77"/>
              </a:rPr>
              <a:t>Termine im Überblick </a:t>
            </a:r>
          </a:p>
        </p:txBody>
      </p:sp>
      <p:graphicFrame>
        <p:nvGraphicFramePr>
          <p:cNvPr id="3" name="Tabelle 2">
            <a:extLst>
              <a:ext uri="{FF2B5EF4-FFF2-40B4-BE49-F238E27FC236}">
                <a16:creationId xmlns:a16="http://schemas.microsoft.com/office/drawing/2014/main" id="{1486F333-C952-2514-B90E-764118C28D72}"/>
              </a:ext>
            </a:extLst>
          </p:cNvPr>
          <p:cNvGraphicFramePr>
            <a:graphicFrameLocks noGrp="1"/>
          </p:cNvGraphicFramePr>
          <p:nvPr>
            <p:extLst>
              <p:ext uri="{D42A27DB-BD31-4B8C-83A1-F6EECF244321}">
                <p14:modId xmlns:p14="http://schemas.microsoft.com/office/powerpoint/2010/main" val="1925075920"/>
              </p:ext>
            </p:extLst>
          </p:nvPr>
        </p:nvGraphicFramePr>
        <p:xfrm>
          <a:off x="558798" y="2413321"/>
          <a:ext cx="6659687" cy="2263296"/>
        </p:xfrm>
        <a:graphic>
          <a:graphicData uri="http://schemas.openxmlformats.org/drawingml/2006/table">
            <a:tbl>
              <a:tblPr firstRow="1" bandRow="1">
                <a:tableStyleId>{5C22544A-7EE6-4342-B048-85BDC9FD1C3A}</a:tableStyleId>
              </a:tblPr>
              <a:tblGrid>
                <a:gridCol w="1123780">
                  <a:extLst>
                    <a:ext uri="{9D8B030D-6E8A-4147-A177-3AD203B41FA5}">
                      <a16:colId xmlns:a16="http://schemas.microsoft.com/office/drawing/2014/main" val="2543955725"/>
                    </a:ext>
                  </a:extLst>
                </a:gridCol>
                <a:gridCol w="1792833">
                  <a:extLst>
                    <a:ext uri="{9D8B030D-6E8A-4147-A177-3AD203B41FA5}">
                      <a16:colId xmlns:a16="http://schemas.microsoft.com/office/drawing/2014/main" val="1011924579"/>
                    </a:ext>
                  </a:extLst>
                </a:gridCol>
                <a:gridCol w="1941611">
                  <a:extLst>
                    <a:ext uri="{9D8B030D-6E8A-4147-A177-3AD203B41FA5}">
                      <a16:colId xmlns:a16="http://schemas.microsoft.com/office/drawing/2014/main" val="3865636878"/>
                    </a:ext>
                  </a:extLst>
                </a:gridCol>
                <a:gridCol w="1801463">
                  <a:extLst>
                    <a:ext uri="{9D8B030D-6E8A-4147-A177-3AD203B41FA5}">
                      <a16:colId xmlns:a16="http://schemas.microsoft.com/office/drawing/2014/main" val="3016437349"/>
                    </a:ext>
                  </a:extLst>
                </a:gridCol>
              </a:tblGrid>
              <a:tr h="414127">
                <a:tc>
                  <a:txBody>
                    <a:bodyPr/>
                    <a:lstStyle/>
                    <a:p>
                      <a:pPr algn="ctr"/>
                      <a:r>
                        <a:rPr lang="de-DE" sz="1200" b="1" i="0">
                          <a:solidFill>
                            <a:schemeClr val="accent4"/>
                          </a:solidFill>
                          <a:latin typeface="TT Hoves Pro" panose="020B0003020000020203" pitchFamily="34" charset="77"/>
                        </a:rPr>
                        <a:t>Ausgabe</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i="0">
                          <a:solidFill>
                            <a:schemeClr val="accent4"/>
                          </a:solidFill>
                          <a:latin typeface="TT Hoves Pro" panose="020B0003020000020203" pitchFamily="34" charset="77"/>
                        </a:rPr>
                        <a:t>Anzeigenschluss</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i="0">
                          <a:solidFill>
                            <a:schemeClr val="accent4"/>
                          </a:solidFill>
                          <a:latin typeface="TT Hoves Pro" panose="020B0003020000020203" pitchFamily="34" charset="77"/>
                        </a:rPr>
                        <a:t>Druckunterlagenschluss</a:t>
                      </a: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50" rtl="0" eaLnBrk="1" fontAlgn="auto" latinLnBrk="0" hangingPunct="1">
                        <a:lnSpc>
                          <a:spcPct val="100000"/>
                        </a:lnSpc>
                        <a:spcBef>
                          <a:spcPts val="0"/>
                        </a:spcBef>
                        <a:spcAft>
                          <a:spcPts val="0"/>
                        </a:spcAft>
                        <a:buClrTx/>
                        <a:buSzTx/>
                        <a:buFontTx/>
                        <a:buNone/>
                        <a:tabLst/>
                        <a:defRPr/>
                      </a:pPr>
                      <a:r>
                        <a:rPr lang="de-DE" sz="1200" b="1" i="0">
                          <a:solidFill>
                            <a:schemeClr val="accent4"/>
                          </a:solidFill>
                          <a:latin typeface="TT Hoves Pro" panose="020B0003020000020203" pitchFamily="34" charset="77"/>
                        </a:rPr>
                        <a:t>Erscheinungstermin</a:t>
                      </a:r>
                    </a:p>
                    <a:p>
                      <a:pPr algn="ctr"/>
                      <a:endParaRPr lang="de-DE" sz="1200" b="1" i="0">
                        <a:solidFill>
                          <a:schemeClr val="accent4"/>
                        </a:solidFill>
                        <a:latin typeface="TT Hoves Pro" panose="020B0003020000020203" pitchFamily="34" charset="77"/>
                      </a:endParaRPr>
                    </a:p>
                  </a:txBody>
                  <a:tcPr marL="0" marR="0">
                    <a:lnL w="12700" cmpd="sng">
                      <a:noFill/>
                    </a:lnL>
                    <a:lnR w="12700" cmpd="sng">
                      <a:noFill/>
                    </a:lnR>
                    <a:lnT w="12700" cmpd="sng">
                      <a:noFill/>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677062"/>
                  </a:ext>
                </a:extLst>
              </a:tr>
              <a:tr h="448702">
                <a:tc>
                  <a:txBody>
                    <a:bodyPr/>
                    <a:lstStyle/>
                    <a:p>
                      <a:pPr algn="ctr"/>
                      <a:r>
                        <a:rPr lang="de-DE" sz="1100" b="1" i="0">
                          <a:latin typeface="TT Hoves Pro" panose="020B0003020000020203" pitchFamily="34" charset="77"/>
                        </a:rPr>
                        <a:t>1/26</a:t>
                      </a:r>
                    </a:p>
                  </a:txBody>
                  <a:tcPr marL="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0" i="0">
                          <a:latin typeface="TT Hoves Pro" panose="020B0003020000020203" pitchFamily="34" charset="77"/>
                        </a:rPr>
                        <a:t>26.01.2026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0" i="0">
                          <a:latin typeface="TT Hoves Pro" panose="020B0003020000020203" pitchFamily="34" charset="77"/>
                        </a:rPr>
                        <a:t>02.02.2026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b="0" i="0">
                          <a:latin typeface="TT Hoves Pro" panose="020B0003020000020203" pitchFamily="34" charset="77"/>
                        </a:rPr>
                        <a:t>06.03.2026</a:t>
                      </a:r>
                    </a:p>
                  </a:txBody>
                  <a:tcPr marL="0" marR="0" anchor="ctr">
                    <a:lnL w="12700" cmpd="sng">
                      <a:noFill/>
                    </a:lnL>
                    <a:lnR w="12700" cmpd="sng">
                      <a:noFill/>
                    </a:lnR>
                    <a:lnT w="571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895889"/>
                  </a:ext>
                </a:extLst>
              </a:tr>
              <a:tr h="459990">
                <a:tc>
                  <a:txBody>
                    <a:bodyPr/>
                    <a:lstStyle/>
                    <a:p>
                      <a:pPr algn="ctr"/>
                      <a:r>
                        <a:rPr lang="de-DE" sz="1100" b="1" i="0">
                          <a:latin typeface="TT Hoves Pro" panose="020B0003020000020203" pitchFamily="34" charset="77"/>
                        </a:rPr>
                        <a:t>2/26</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20.04.2026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27.04.2026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05.06.2026</a:t>
                      </a:r>
                      <a:endParaRPr lang="de-DE" sz="1100" b="1"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34058472"/>
                  </a:ext>
                </a:extLst>
              </a:tr>
              <a:tr h="448702">
                <a:tc>
                  <a:txBody>
                    <a:bodyPr/>
                    <a:lstStyle/>
                    <a:p>
                      <a:pPr algn="ctr"/>
                      <a:r>
                        <a:rPr lang="de-DE" sz="1100" b="1" i="0">
                          <a:latin typeface="TT Hoves Pro" panose="020B0003020000020203" pitchFamily="34" charset="77"/>
                        </a:rPr>
                        <a:t>3/26</a:t>
                      </a:r>
                    </a:p>
                  </a:txBody>
                  <a:tcPr marL="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a:latin typeface="TT Hoves Pro" panose="020B0604020202020204" charset="0"/>
                        </a:rPr>
                        <a:t>28.07.2026</a:t>
                      </a:r>
                      <a:endParaRPr lang="de-DE" sz="1100" b="0" i="0">
                        <a:latin typeface="TT Hoves Pro" panose="020B0604020202020204" charset="0"/>
                      </a:endParaRP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a:latin typeface="TT Hoves Pro" panose="020B0604020202020204" charset="0"/>
                        </a:rPr>
                        <a:t>04.08.2026</a:t>
                      </a:r>
                      <a:endParaRPr lang="de-DE" sz="1100" b="0" i="0">
                        <a:latin typeface="TT Hoves Pro" panose="020B0604020202020204" charset="0"/>
                      </a:endParaRP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100">
                          <a:latin typeface="TT Hoves Pro" panose="020B0604020202020204" charset="0"/>
                        </a:rPr>
                        <a:t>05.09.2026</a:t>
                      </a:r>
                      <a:endParaRPr lang="de-DE" sz="1100" b="0" i="0">
                        <a:latin typeface="TT Hoves Pro" panose="020B0604020202020204" charset="0"/>
                      </a:endParaRPr>
                    </a:p>
                  </a:txBody>
                  <a:tcPr marL="0" marR="0" anchor="ctr">
                    <a:lnL w="12700" cmpd="sng">
                      <a:noFill/>
                    </a:lnL>
                    <a:lnR w="12700" cmpd="sng">
                      <a:noFill/>
                    </a:lnR>
                    <a:lnT w="28575" cap="flat" cmpd="sng" algn="ctr">
                      <a:solidFill>
                        <a:schemeClr val="accent5"/>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571118"/>
                  </a:ext>
                </a:extLst>
              </a:tr>
              <a:tr h="448702">
                <a:tc>
                  <a:txBody>
                    <a:bodyPr/>
                    <a:lstStyle/>
                    <a:p>
                      <a:pPr algn="ctr"/>
                      <a:r>
                        <a:rPr lang="de-DE" sz="1100" b="1" i="0">
                          <a:latin typeface="TT Hoves Pro" panose="020B0003020000020203" pitchFamily="34" charset="77"/>
                        </a:rPr>
                        <a:t>4/26</a:t>
                      </a:r>
                    </a:p>
                  </a:txBody>
                  <a:tcPr marL="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27.10.2026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03.11.2026</a:t>
                      </a:r>
                      <a:endParaRPr lang="de-DE" sz="1100" b="0"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de-DE" sz="1100">
                          <a:latin typeface="TT Hoves Pro" panose="020B0604020202020204" charset="0"/>
                        </a:rPr>
                        <a:t>05.12.2026</a:t>
                      </a:r>
                      <a:endParaRPr lang="de-DE" sz="1100" b="1" i="0">
                        <a:latin typeface="TT Hoves Pro" panose="020B0604020202020204" charset="0"/>
                      </a:endParaRPr>
                    </a:p>
                  </a:txBody>
                  <a:tcPr marL="0" marR="0" anchor="ctr">
                    <a:lnL w="12700" cmpd="sng">
                      <a:noFill/>
                    </a:lnL>
                    <a:lnR w="12700" cmpd="sng">
                      <a:noFill/>
                    </a:lnR>
                    <a:lnT w="6350" cap="flat" cmpd="sng" algn="ctr">
                      <a:solidFill>
                        <a:schemeClr val="accent4"/>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73585803"/>
                  </a:ext>
                </a:extLst>
              </a:tr>
            </a:tbl>
          </a:graphicData>
        </a:graphic>
      </p:graphicFrame>
      <p:sp>
        <p:nvSpPr>
          <p:cNvPr id="7" name="Textfeld 6">
            <a:extLst>
              <a:ext uri="{FF2B5EF4-FFF2-40B4-BE49-F238E27FC236}">
                <a16:creationId xmlns:a16="http://schemas.microsoft.com/office/drawing/2014/main" id="{F7BD6C14-934C-E02A-261F-E0398DFFFC64}"/>
              </a:ext>
            </a:extLst>
          </p:cNvPr>
          <p:cNvSpPr txBox="1"/>
          <p:nvPr/>
        </p:nvSpPr>
        <p:spPr>
          <a:xfrm>
            <a:off x="483964" y="5147431"/>
            <a:ext cx="8233509" cy="1215717"/>
          </a:xfrm>
          <a:prstGeom prst="rect">
            <a:avLst/>
          </a:prstGeom>
          <a:noFill/>
        </p:spPr>
        <p:txBody>
          <a:bodyPr wrap="square">
            <a:spAutoFit/>
          </a:bodyPr>
          <a:lstStyle/>
          <a:p>
            <a:pPr>
              <a:spcAft>
                <a:spcPts val="600"/>
              </a:spcAft>
              <a:buNone/>
            </a:pPr>
            <a:r>
              <a:rPr lang="de-DE" sz="1600" b="1">
                <a:solidFill>
                  <a:schemeClr val="accent3"/>
                </a:solidFill>
                <a:effectLst/>
                <a:latin typeface="TT Hoves Pro" panose="020B0604020202020204" charset="0"/>
              </a:rPr>
              <a:t>Online-Buchungen</a:t>
            </a:r>
          </a:p>
          <a:p>
            <a:pPr marL="285750" indent="-285750">
              <a:spcAft>
                <a:spcPts val="600"/>
              </a:spcAft>
              <a:buFont typeface="Arial" panose="020B0604020202020204" pitchFamily="34" charset="0"/>
              <a:buChar char="•"/>
            </a:pPr>
            <a:r>
              <a:rPr lang="de-DE" sz="1400" b="1">
                <a:solidFill>
                  <a:schemeClr val="accent5"/>
                </a:solidFill>
                <a:latin typeface="TT Hoves Pro" panose="020B0604020202020204" charset="0"/>
              </a:rPr>
              <a:t>können jederzeit erfolgen </a:t>
            </a:r>
          </a:p>
          <a:p>
            <a:pPr marL="285750" indent="-285750">
              <a:spcAft>
                <a:spcPts val="600"/>
              </a:spcAft>
              <a:buFont typeface="Arial" panose="020B0604020202020204" pitchFamily="34" charset="0"/>
              <a:buChar char="•"/>
            </a:pPr>
            <a:r>
              <a:rPr lang="de-DE" sz="1400" b="1">
                <a:solidFill>
                  <a:schemeClr val="accent5"/>
                </a:solidFill>
                <a:latin typeface="TT Hoves Pro" panose="020B0604020202020204" charset="0"/>
              </a:rPr>
              <a:t>die Stellenanzeige wird innerhalb von 3 Werktagen digital veröffentlicht</a:t>
            </a:r>
          </a:p>
          <a:p>
            <a:pPr marL="285750" indent="-285750">
              <a:spcAft>
                <a:spcPts val="600"/>
              </a:spcAft>
              <a:buFont typeface="Arial" panose="020B0604020202020204" pitchFamily="34" charset="0"/>
              <a:buChar char="•"/>
            </a:pPr>
            <a:r>
              <a:rPr lang="de-DE" sz="1400" b="1">
                <a:solidFill>
                  <a:schemeClr val="accent5"/>
                </a:solidFill>
                <a:latin typeface="TT Hoves Pro" panose="020B0604020202020204" charset="0"/>
              </a:rPr>
              <a:t>Laufzeit 30 / 60 Tage </a:t>
            </a:r>
            <a:r>
              <a:rPr lang="de-DE" sz="1400" b="1">
                <a:solidFill>
                  <a:schemeClr val="accent5"/>
                </a:solidFill>
                <a:effectLst/>
                <a:latin typeface="TT Hoves Pro" panose="020B0604020202020204" charset="0"/>
              </a:rPr>
              <a:t>	 </a:t>
            </a:r>
          </a:p>
        </p:txBody>
      </p:sp>
      <p:sp>
        <p:nvSpPr>
          <p:cNvPr id="2" name="Textfeld 1">
            <a:extLst>
              <a:ext uri="{FF2B5EF4-FFF2-40B4-BE49-F238E27FC236}">
                <a16:creationId xmlns:a16="http://schemas.microsoft.com/office/drawing/2014/main" id="{EB80259E-4670-2DE5-BEB8-04062377731C}"/>
              </a:ext>
            </a:extLst>
          </p:cNvPr>
          <p:cNvSpPr txBox="1"/>
          <p:nvPr/>
        </p:nvSpPr>
        <p:spPr>
          <a:xfrm>
            <a:off x="483964" y="1984995"/>
            <a:ext cx="8233509" cy="338554"/>
          </a:xfrm>
          <a:prstGeom prst="rect">
            <a:avLst/>
          </a:prstGeom>
          <a:noFill/>
        </p:spPr>
        <p:txBody>
          <a:bodyPr wrap="square">
            <a:spAutoFit/>
          </a:bodyPr>
          <a:lstStyle/>
          <a:p>
            <a:pPr>
              <a:buNone/>
            </a:pPr>
            <a:r>
              <a:rPr lang="de-DE" sz="1600" b="1">
                <a:solidFill>
                  <a:schemeClr val="accent5"/>
                </a:solidFill>
                <a:effectLst/>
                <a:latin typeface="TT Hoves Pro" panose="020B0604020202020204" charset="0"/>
              </a:rPr>
              <a:t>Printausgaben 4 x pro Jahr</a:t>
            </a:r>
            <a:r>
              <a:rPr lang="de-DE" sz="1600" b="1">
                <a:effectLst/>
                <a:latin typeface="TT Hoves Pro" panose="020B0604020202020204" charset="0"/>
              </a:rPr>
              <a:t>	</a:t>
            </a:r>
            <a:r>
              <a:rPr lang="de-DE" sz="1600" b="1">
                <a:latin typeface="TT Hoves Pro" panose="020B0604020202020204" charset="0"/>
              </a:rPr>
              <a:t> </a:t>
            </a:r>
            <a:r>
              <a:rPr lang="de-DE" sz="1600">
                <a:effectLst/>
                <a:latin typeface="TT Hoves Pro" panose="020B0604020202020204" charset="0"/>
              </a:rPr>
              <a:t>	 </a:t>
            </a:r>
          </a:p>
        </p:txBody>
      </p:sp>
      <p:sp>
        <p:nvSpPr>
          <p:cNvPr id="4" name="Textfeld 3">
            <a:extLst>
              <a:ext uri="{FF2B5EF4-FFF2-40B4-BE49-F238E27FC236}">
                <a16:creationId xmlns:a16="http://schemas.microsoft.com/office/drawing/2014/main" id="{EFF65ECB-D400-BA4E-1679-253797D25ECA}"/>
              </a:ext>
            </a:extLst>
          </p:cNvPr>
          <p:cNvSpPr txBox="1"/>
          <p:nvPr/>
        </p:nvSpPr>
        <p:spPr>
          <a:xfrm>
            <a:off x="184638" y="228600"/>
            <a:ext cx="2889156" cy="652721"/>
          </a:xfrm>
          <a:prstGeom prst="rect">
            <a:avLst/>
          </a:prstGeom>
          <a:solidFill>
            <a:schemeClr val="bg1"/>
          </a:solidFill>
        </p:spPr>
        <p:txBody>
          <a:bodyPr wrap="square" rtlCol="0">
            <a:spAutoFit/>
          </a:bodyPr>
          <a:lstStyle/>
          <a:p>
            <a:endParaRPr lang="de-DE"/>
          </a:p>
        </p:txBody>
      </p:sp>
      <p:sp>
        <p:nvSpPr>
          <p:cNvPr id="5" name="Textfeld 4">
            <a:extLst>
              <a:ext uri="{FF2B5EF4-FFF2-40B4-BE49-F238E27FC236}">
                <a16:creationId xmlns:a16="http://schemas.microsoft.com/office/drawing/2014/main" id="{84D3E0C0-5C07-307D-66A8-BA4D3E0DAFBA}"/>
              </a:ext>
            </a:extLst>
          </p:cNvPr>
          <p:cNvSpPr txBox="1"/>
          <p:nvPr/>
        </p:nvSpPr>
        <p:spPr>
          <a:xfrm>
            <a:off x="276032" y="297796"/>
            <a:ext cx="5376472" cy="523220"/>
          </a:xfrm>
          <a:prstGeom prst="rect">
            <a:avLst/>
          </a:prstGeom>
          <a:noFill/>
        </p:spPr>
        <p:txBody>
          <a:bodyPr wrap="none" lIns="0" rIns="0" rtlCol="0">
            <a:spAutoFit/>
          </a:bodyPr>
          <a:lstStyle/>
          <a:p>
            <a:r>
              <a:rPr lang="de-DE" sz="2800" b="1">
                <a:latin typeface="TT Hoves Pro" panose="020B0003020000020203" pitchFamily="34" charset="77"/>
              </a:rPr>
              <a:t>Mediadaten Stellenmarkt 2026</a:t>
            </a:r>
          </a:p>
        </p:txBody>
      </p:sp>
      <p:pic>
        <p:nvPicPr>
          <p:cNvPr id="8" name="Grafik 7">
            <a:extLst>
              <a:ext uri="{FF2B5EF4-FFF2-40B4-BE49-F238E27FC236}">
                <a16:creationId xmlns:a16="http://schemas.microsoft.com/office/drawing/2014/main" id="{E560099A-41EE-4F77-1869-40C5FB51A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982" y="274861"/>
            <a:ext cx="2377374" cy="558612"/>
          </a:xfrm>
          <a:prstGeom prst="rect">
            <a:avLst/>
          </a:prstGeom>
        </p:spPr>
      </p:pic>
      <p:sp>
        <p:nvSpPr>
          <p:cNvPr id="9" name="Textfeld 8">
            <a:extLst>
              <a:ext uri="{FF2B5EF4-FFF2-40B4-BE49-F238E27FC236}">
                <a16:creationId xmlns:a16="http://schemas.microsoft.com/office/drawing/2014/main" id="{CA36E85D-EF79-78C5-0184-52391BFE4DC7}"/>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54878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70F8-E9C9-3B40-00E7-E750842DC24A}"/>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02B11766-61FB-965D-769C-A1A417B64E1C}"/>
              </a:ext>
            </a:extLst>
          </p:cNvPr>
          <p:cNvSpPr txBox="1"/>
          <p:nvPr/>
        </p:nvSpPr>
        <p:spPr>
          <a:xfrm>
            <a:off x="654884" y="1320800"/>
            <a:ext cx="5539978" cy="400110"/>
          </a:xfrm>
          <a:prstGeom prst="rect">
            <a:avLst/>
          </a:prstGeom>
          <a:noFill/>
        </p:spPr>
        <p:txBody>
          <a:bodyPr wrap="none" lIns="0" rIns="0" rtlCol="0">
            <a:spAutoFit/>
          </a:bodyPr>
          <a:lstStyle/>
          <a:p>
            <a:r>
              <a:rPr lang="de-DE" sz="2000" b="1">
                <a:latin typeface="TT Hoves Pro" panose="020B0003020000020203" pitchFamily="34" charset="77"/>
              </a:rPr>
              <a:t>Stellenangebote Formate und Preise	Print	</a:t>
            </a:r>
          </a:p>
        </p:txBody>
      </p:sp>
      <p:graphicFrame>
        <p:nvGraphicFramePr>
          <p:cNvPr id="6" name="Tabelle 5">
            <a:extLst>
              <a:ext uri="{FF2B5EF4-FFF2-40B4-BE49-F238E27FC236}">
                <a16:creationId xmlns:a16="http://schemas.microsoft.com/office/drawing/2014/main" id="{3B946D53-1829-47FD-10B2-7A63DDCD4F75}"/>
              </a:ext>
            </a:extLst>
          </p:cNvPr>
          <p:cNvGraphicFramePr>
            <a:graphicFrameLocks noGrp="1"/>
          </p:cNvGraphicFramePr>
          <p:nvPr>
            <p:extLst>
              <p:ext uri="{D42A27DB-BD31-4B8C-83A1-F6EECF244321}">
                <p14:modId xmlns:p14="http://schemas.microsoft.com/office/powerpoint/2010/main" val="761338334"/>
              </p:ext>
            </p:extLst>
          </p:nvPr>
        </p:nvGraphicFramePr>
        <p:xfrm>
          <a:off x="3372329" y="1924569"/>
          <a:ext cx="3397156" cy="468000"/>
        </p:xfrm>
        <a:graphic>
          <a:graphicData uri="http://schemas.openxmlformats.org/drawingml/2006/table">
            <a:tbl>
              <a:tblPr firstRow="1" bandRow="1">
                <a:tableStyleId>{5C22544A-7EE6-4342-B048-85BDC9FD1C3A}</a:tableStyleId>
              </a:tblPr>
              <a:tblGrid>
                <a:gridCol w="883148">
                  <a:extLst>
                    <a:ext uri="{9D8B030D-6E8A-4147-A177-3AD203B41FA5}">
                      <a16:colId xmlns:a16="http://schemas.microsoft.com/office/drawing/2014/main" val="1114572175"/>
                    </a:ext>
                  </a:extLst>
                </a:gridCol>
                <a:gridCol w="1802808">
                  <a:extLst>
                    <a:ext uri="{9D8B030D-6E8A-4147-A177-3AD203B41FA5}">
                      <a16:colId xmlns:a16="http://schemas.microsoft.com/office/drawing/2014/main" val="3853285980"/>
                    </a:ext>
                  </a:extLst>
                </a:gridCol>
                <a:gridCol w="711200">
                  <a:extLst>
                    <a:ext uri="{9D8B030D-6E8A-4147-A177-3AD203B41FA5}">
                      <a16:colId xmlns:a16="http://schemas.microsoft.com/office/drawing/2014/main" val="968227432"/>
                    </a:ext>
                  </a:extLst>
                </a:gridCol>
              </a:tblGrid>
              <a:tr h="234000">
                <a:tc>
                  <a:txBody>
                    <a:bodyPr/>
                    <a:lstStyle/>
                    <a:p>
                      <a:r>
                        <a:rPr lang="de-DE" sz="1200" b="1" i="0">
                          <a:solidFill>
                            <a:schemeClr val="bg1"/>
                          </a:solidFill>
                          <a:latin typeface="+mn-lt"/>
                        </a:rPr>
                        <a:t>1/1 Seite</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09645508"/>
                  </a:ext>
                </a:extLst>
              </a:tr>
              <a:tr h="234000">
                <a:tc>
                  <a:txBody>
                    <a:bodyPr/>
                    <a:lstStyle/>
                    <a:p>
                      <a:r>
                        <a:rPr lang="de-DE" sz="1200" b="1" i="0">
                          <a:solidFill>
                            <a:schemeClr val="bg1"/>
                          </a:solidFill>
                          <a:latin typeface="+mn-lt"/>
                        </a:rPr>
                        <a:t>hoch</a:t>
                      </a:r>
                      <a:endParaRPr lang="de-DE" sz="1200" b="0" i="0">
                        <a:solidFill>
                          <a:schemeClr val="bg1"/>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178 mm x 238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latin typeface="+mn-lt"/>
                        </a:rPr>
                        <a:t>6.600 €</a:t>
                      </a:r>
                    </a:p>
                  </a:txBody>
                  <a:tcPr marT="18000" marB="18000">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graphicFrame>
        <p:nvGraphicFramePr>
          <p:cNvPr id="7" name="Tabelle 6">
            <a:extLst>
              <a:ext uri="{FF2B5EF4-FFF2-40B4-BE49-F238E27FC236}">
                <a16:creationId xmlns:a16="http://schemas.microsoft.com/office/drawing/2014/main" id="{E4B66CA6-B7F9-B4F0-1B23-A12D5F76941D}"/>
              </a:ext>
            </a:extLst>
          </p:cNvPr>
          <p:cNvGraphicFramePr>
            <a:graphicFrameLocks noGrp="1"/>
          </p:cNvGraphicFramePr>
          <p:nvPr>
            <p:extLst>
              <p:ext uri="{D42A27DB-BD31-4B8C-83A1-F6EECF244321}">
                <p14:modId xmlns:p14="http://schemas.microsoft.com/office/powerpoint/2010/main" val="2461905778"/>
              </p:ext>
            </p:extLst>
          </p:nvPr>
        </p:nvGraphicFramePr>
        <p:xfrm>
          <a:off x="3372329" y="2613468"/>
          <a:ext cx="3420000" cy="684000"/>
        </p:xfrm>
        <a:graphic>
          <a:graphicData uri="http://schemas.openxmlformats.org/drawingml/2006/table">
            <a:tbl>
              <a:tblPr firstRow="1" bandRow="1">
                <a:tableStyleId>{5C22544A-7EE6-4342-B048-85BDC9FD1C3A}</a:tableStyleId>
              </a:tblPr>
              <a:tblGrid>
                <a:gridCol w="906790">
                  <a:extLst>
                    <a:ext uri="{9D8B030D-6E8A-4147-A177-3AD203B41FA5}">
                      <a16:colId xmlns:a16="http://schemas.microsoft.com/office/drawing/2014/main" val="1114572175"/>
                    </a:ext>
                  </a:extLst>
                </a:gridCol>
                <a:gridCol w="1797228">
                  <a:extLst>
                    <a:ext uri="{9D8B030D-6E8A-4147-A177-3AD203B41FA5}">
                      <a16:colId xmlns:a16="http://schemas.microsoft.com/office/drawing/2014/main" val="3853285980"/>
                    </a:ext>
                  </a:extLst>
                </a:gridCol>
                <a:gridCol w="715982">
                  <a:extLst>
                    <a:ext uri="{9D8B030D-6E8A-4147-A177-3AD203B41FA5}">
                      <a16:colId xmlns:a16="http://schemas.microsoft.com/office/drawing/2014/main" val="968227432"/>
                    </a:ext>
                  </a:extLst>
                </a:gridCol>
              </a:tblGrid>
              <a:tr h="228000">
                <a:tc>
                  <a:txBody>
                    <a:bodyPr/>
                    <a:lstStyle/>
                    <a:p>
                      <a:r>
                        <a:rPr lang="de-DE" sz="1200" b="1" i="0">
                          <a:solidFill>
                            <a:schemeClr val="bg1"/>
                          </a:solidFill>
                          <a:latin typeface="+mn-lt"/>
                        </a:rPr>
                        <a:t>1/2 Seite</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09645508"/>
                  </a:ext>
                </a:extLst>
              </a:tr>
              <a:tr h="228000">
                <a:tc>
                  <a:txBody>
                    <a:bodyPr/>
                    <a:lstStyle/>
                    <a:p>
                      <a:r>
                        <a:rPr lang="de-DE" sz="1200" b="1" i="0">
                          <a:solidFill>
                            <a:schemeClr val="bg1"/>
                          </a:solidFill>
                          <a:latin typeface="+mn-lt"/>
                        </a:rPr>
                        <a:t>quer</a:t>
                      </a:r>
                      <a:endParaRPr lang="de-DE" sz="1200" b="0" i="0">
                        <a:solidFill>
                          <a:schemeClr val="bg1"/>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178 mm x 115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de-DE" sz="1200" b="1" i="0">
                          <a:latin typeface="+mn-lt"/>
                        </a:rPr>
                        <a:t>3.900 €</a:t>
                      </a:r>
                    </a:p>
                  </a:txBody>
                  <a:tcPr marT="18000" marB="18000" anchor="ctr">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r h="228000">
                <a:tc>
                  <a:txBody>
                    <a:bodyPr/>
                    <a:lstStyle/>
                    <a:p>
                      <a:r>
                        <a:rPr lang="de-DE" sz="1200" b="1" i="0">
                          <a:solidFill>
                            <a:schemeClr val="bg1"/>
                          </a:solidFill>
                          <a:latin typeface="+mn-lt"/>
                        </a:rPr>
                        <a:t>hoch</a:t>
                      </a: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85 mm x 238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900" b="1" i="0">
                        <a:latin typeface="TT Hoves Pro" panose="020B0003020000020203" pitchFamily="34" charset="77"/>
                      </a:endParaRPr>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498369"/>
                  </a:ext>
                </a:extLst>
              </a:tr>
            </a:tbl>
          </a:graphicData>
        </a:graphic>
      </p:graphicFrame>
      <p:graphicFrame>
        <p:nvGraphicFramePr>
          <p:cNvPr id="10" name="Tabelle 9">
            <a:extLst>
              <a:ext uri="{FF2B5EF4-FFF2-40B4-BE49-F238E27FC236}">
                <a16:creationId xmlns:a16="http://schemas.microsoft.com/office/drawing/2014/main" id="{70165FFC-20AD-E3FD-7B52-491B02F25D8B}"/>
              </a:ext>
            </a:extLst>
          </p:cNvPr>
          <p:cNvGraphicFramePr>
            <a:graphicFrameLocks noGrp="1"/>
          </p:cNvGraphicFramePr>
          <p:nvPr>
            <p:extLst>
              <p:ext uri="{D42A27DB-BD31-4B8C-83A1-F6EECF244321}">
                <p14:modId xmlns:p14="http://schemas.microsoft.com/office/powerpoint/2010/main" val="105541794"/>
              </p:ext>
            </p:extLst>
          </p:nvPr>
        </p:nvGraphicFramePr>
        <p:xfrm>
          <a:off x="3372329" y="3615241"/>
          <a:ext cx="3420000" cy="468000"/>
        </p:xfrm>
        <a:graphic>
          <a:graphicData uri="http://schemas.openxmlformats.org/drawingml/2006/table">
            <a:tbl>
              <a:tblPr firstRow="1" bandRow="1">
                <a:tableStyleId>{5C22544A-7EE6-4342-B048-85BDC9FD1C3A}</a:tableStyleId>
              </a:tblPr>
              <a:tblGrid>
                <a:gridCol w="915641">
                  <a:extLst>
                    <a:ext uri="{9D8B030D-6E8A-4147-A177-3AD203B41FA5}">
                      <a16:colId xmlns:a16="http://schemas.microsoft.com/office/drawing/2014/main" val="1114572175"/>
                    </a:ext>
                  </a:extLst>
                </a:gridCol>
                <a:gridCol w="1788377">
                  <a:extLst>
                    <a:ext uri="{9D8B030D-6E8A-4147-A177-3AD203B41FA5}">
                      <a16:colId xmlns:a16="http://schemas.microsoft.com/office/drawing/2014/main" val="3853285980"/>
                    </a:ext>
                  </a:extLst>
                </a:gridCol>
                <a:gridCol w="715982">
                  <a:extLst>
                    <a:ext uri="{9D8B030D-6E8A-4147-A177-3AD203B41FA5}">
                      <a16:colId xmlns:a16="http://schemas.microsoft.com/office/drawing/2014/main" val="968227432"/>
                    </a:ext>
                  </a:extLst>
                </a:gridCol>
              </a:tblGrid>
              <a:tr h="234000">
                <a:tc>
                  <a:txBody>
                    <a:bodyPr/>
                    <a:lstStyle/>
                    <a:p>
                      <a:r>
                        <a:rPr lang="de-DE" sz="1200" b="1" i="0">
                          <a:solidFill>
                            <a:schemeClr val="bg1"/>
                          </a:solidFill>
                          <a:latin typeface="+mn-lt"/>
                        </a:rPr>
                        <a:t>1/4 Seite </a:t>
                      </a:r>
                    </a:p>
                  </a:txBody>
                  <a:tcPr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Breite x Höhe</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Preis</a:t>
                      </a:r>
                    </a:p>
                  </a:txBody>
                  <a:tcPr marT="18000" marB="18000" anchor="ctr">
                    <a:lnL w="635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09645508"/>
                  </a:ext>
                </a:extLst>
              </a:tr>
              <a:tr h="234000">
                <a:tc>
                  <a:txBody>
                    <a:bodyPr/>
                    <a:lstStyle/>
                    <a:p>
                      <a:endParaRPr lang="de-DE" sz="1200" b="0" i="0">
                        <a:solidFill>
                          <a:schemeClr val="accent3"/>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85 mm x 115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latin typeface="+mn-lt"/>
                        </a:rPr>
                        <a:t>2.600 €</a:t>
                      </a:r>
                    </a:p>
                  </a:txBody>
                  <a:tcPr marT="18000" marB="18000">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sp>
        <p:nvSpPr>
          <p:cNvPr id="21" name="Rechteck 20">
            <a:extLst>
              <a:ext uri="{FF2B5EF4-FFF2-40B4-BE49-F238E27FC236}">
                <a16:creationId xmlns:a16="http://schemas.microsoft.com/office/drawing/2014/main" id="{87514B56-D2AC-F6B7-BFAF-78236A4C1256}"/>
              </a:ext>
            </a:extLst>
          </p:cNvPr>
          <p:cNvSpPr/>
          <p:nvPr/>
        </p:nvSpPr>
        <p:spPr>
          <a:xfrm>
            <a:off x="1064524" y="6373504"/>
            <a:ext cx="266505" cy="3411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FC9DBF2C-FCCC-C988-2D71-534311406D0B}"/>
              </a:ext>
            </a:extLst>
          </p:cNvPr>
          <p:cNvSpPr txBox="1"/>
          <p:nvPr/>
        </p:nvSpPr>
        <p:spPr>
          <a:xfrm>
            <a:off x="5905650" y="6803901"/>
            <a:ext cx="4421068" cy="338554"/>
          </a:xfrm>
          <a:prstGeom prst="rect">
            <a:avLst/>
          </a:prstGeom>
          <a:noFill/>
        </p:spPr>
        <p:txBody>
          <a:bodyPr wrap="square" rtlCol="0">
            <a:spAutoFit/>
          </a:bodyPr>
          <a:lstStyle/>
          <a:p>
            <a:pPr algn="r"/>
            <a:r>
              <a:rPr lang="de-DE" sz="800" i="1">
                <a:latin typeface="TT Hoves Pro" panose="020B0003020000020203" pitchFamily="34" charset="77"/>
              </a:rPr>
              <a:t>Alle Preise in 4c Gestaltung, zzgl. gesetzliche Mehrwertsteuer.</a:t>
            </a:r>
          </a:p>
          <a:p>
            <a:pPr algn="r"/>
            <a:endParaRPr lang="de-DE" sz="800" i="1"/>
          </a:p>
        </p:txBody>
      </p:sp>
      <p:pic>
        <p:nvPicPr>
          <p:cNvPr id="18" name="Picture 2">
            <a:extLst>
              <a:ext uri="{FF2B5EF4-FFF2-40B4-BE49-F238E27FC236}">
                <a16:creationId xmlns:a16="http://schemas.microsoft.com/office/drawing/2014/main" id="{C5B27356-2E8B-F66A-7C16-15FC341928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22" y="3586413"/>
            <a:ext cx="2171314" cy="14475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7DD19CF-FA9E-3F17-1346-9254374C7C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22" y="1897768"/>
            <a:ext cx="2171314" cy="1447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5C23CC0-F3F8-302D-2B15-2906E19602E7}"/>
              </a:ext>
            </a:extLst>
          </p:cNvPr>
          <p:cNvSpPr txBox="1"/>
          <p:nvPr/>
        </p:nvSpPr>
        <p:spPr>
          <a:xfrm>
            <a:off x="213213" y="228600"/>
            <a:ext cx="2889156" cy="652721"/>
          </a:xfrm>
          <a:prstGeom prst="rect">
            <a:avLst/>
          </a:prstGeom>
          <a:solidFill>
            <a:schemeClr val="bg1"/>
          </a:solidFill>
        </p:spPr>
        <p:txBody>
          <a:bodyPr wrap="square" rtlCol="0">
            <a:spAutoFit/>
          </a:bodyPr>
          <a:lstStyle/>
          <a:p>
            <a:endParaRPr lang="de-DE"/>
          </a:p>
        </p:txBody>
      </p:sp>
      <p:sp>
        <p:nvSpPr>
          <p:cNvPr id="3" name="Textfeld 2">
            <a:extLst>
              <a:ext uri="{FF2B5EF4-FFF2-40B4-BE49-F238E27FC236}">
                <a16:creationId xmlns:a16="http://schemas.microsoft.com/office/drawing/2014/main" id="{5B309FE4-2E26-8D97-12B3-82834268FD0C}"/>
              </a:ext>
            </a:extLst>
          </p:cNvPr>
          <p:cNvSpPr txBox="1"/>
          <p:nvPr/>
        </p:nvSpPr>
        <p:spPr>
          <a:xfrm>
            <a:off x="276032" y="297796"/>
            <a:ext cx="5583260" cy="523220"/>
          </a:xfrm>
          <a:prstGeom prst="rect">
            <a:avLst/>
          </a:prstGeom>
          <a:noFill/>
        </p:spPr>
        <p:txBody>
          <a:bodyPr wrap="none" lIns="0" rIns="0" rtlCol="0">
            <a:spAutoFit/>
          </a:bodyPr>
          <a:lstStyle/>
          <a:p>
            <a:r>
              <a:rPr lang="de-DE" sz="2800" b="1">
                <a:latin typeface="TT Hoves Pro" panose="020B0003020000020203" pitchFamily="34" charset="77"/>
              </a:rPr>
              <a:t>Mediadaten Stellenmarkt 2026</a:t>
            </a:r>
          </a:p>
        </p:txBody>
      </p:sp>
      <p:pic>
        <p:nvPicPr>
          <p:cNvPr id="13" name="Grafik 12">
            <a:extLst>
              <a:ext uri="{FF2B5EF4-FFF2-40B4-BE49-F238E27FC236}">
                <a16:creationId xmlns:a16="http://schemas.microsoft.com/office/drawing/2014/main" id="{DE5E8782-3804-4880-5866-F8B01DC8B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6982" y="274861"/>
            <a:ext cx="2377374" cy="558612"/>
          </a:xfrm>
          <a:prstGeom prst="rect">
            <a:avLst/>
          </a:prstGeom>
        </p:spPr>
      </p:pic>
      <p:graphicFrame>
        <p:nvGraphicFramePr>
          <p:cNvPr id="15" name="Tabelle 14">
            <a:extLst>
              <a:ext uri="{FF2B5EF4-FFF2-40B4-BE49-F238E27FC236}">
                <a16:creationId xmlns:a16="http://schemas.microsoft.com/office/drawing/2014/main" id="{3E6CCF0A-A13E-BECF-CE07-599046EB2674}"/>
              </a:ext>
            </a:extLst>
          </p:cNvPr>
          <p:cNvGraphicFramePr>
            <a:graphicFrameLocks noGrp="1"/>
          </p:cNvGraphicFramePr>
          <p:nvPr>
            <p:extLst>
              <p:ext uri="{D42A27DB-BD31-4B8C-83A1-F6EECF244321}">
                <p14:modId xmlns:p14="http://schemas.microsoft.com/office/powerpoint/2010/main" val="4071702743"/>
              </p:ext>
            </p:extLst>
          </p:nvPr>
        </p:nvGraphicFramePr>
        <p:xfrm>
          <a:off x="3372329" y="4354054"/>
          <a:ext cx="3419999" cy="468000"/>
        </p:xfrm>
        <a:graphic>
          <a:graphicData uri="http://schemas.openxmlformats.org/drawingml/2006/table">
            <a:tbl>
              <a:tblPr firstRow="1" bandRow="1">
                <a:tableStyleId>{5C22544A-7EE6-4342-B048-85BDC9FD1C3A}</a:tableStyleId>
              </a:tblPr>
              <a:tblGrid>
                <a:gridCol w="924492">
                  <a:extLst>
                    <a:ext uri="{9D8B030D-6E8A-4147-A177-3AD203B41FA5}">
                      <a16:colId xmlns:a16="http://schemas.microsoft.com/office/drawing/2014/main" val="1114572175"/>
                    </a:ext>
                  </a:extLst>
                </a:gridCol>
                <a:gridCol w="1779525">
                  <a:extLst>
                    <a:ext uri="{9D8B030D-6E8A-4147-A177-3AD203B41FA5}">
                      <a16:colId xmlns:a16="http://schemas.microsoft.com/office/drawing/2014/main" val="3853285980"/>
                    </a:ext>
                  </a:extLst>
                </a:gridCol>
                <a:gridCol w="715982">
                  <a:extLst>
                    <a:ext uri="{9D8B030D-6E8A-4147-A177-3AD203B41FA5}">
                      <a16:colId xmlns:a16="http://schemas.microsoft.com/office/drawing/2014/main" val="968227432"/>
                    </a:ext>
                  </a:extLst>
                </a:gridCol>
              </a:tblGrid>
              <a:tr h="234000">
                <a:tc>
                  <a:txBody>
                    <a:bodyPr/>
                    <a:lstStyle/>
                    <a:p>
                      <a:r>
                        <a:rPr lang="de-DE" sz="1200" b="1" i="0">
                          <a:solidFill>
                            <a:schemeClr val="bg1"/>
                          </a:solidFill>
                          <a:latin typeface="+mn-lt"/>
                        </a:rPr>
                        <a:t>1/8 Seite </a:t>
                      </a:r>
                    </a:p>
                  </a:txBody>
                  <a:tcPr marT="18000" marB="1800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Breite x Höhe</a:t>
                      </a: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de-DE" sz="1200" b="1" i="0">
                          <a:solidFill>
                            <a:schemeClr val="bg1"/>
                          </a:solidFill>
                          <a:latin typeface="+mn-lt"/>
                        </a:rPr>
                        <a:t>Preis</a:t>
                      </a: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09645508"/>
                  </a:ext>
                </a:extLst>
              </a:tr>
              <a:tr h="234000">
                <a:tc>
                  <a:txBody>
                    <a:bodyPr/>
                    <a:lstStyle/>
                    <a:p>
                      <a:endParaRPr lang="de-DE" sz="1200" b="0" i="0">
                        <a:solidFill>
                          <a:schemeClr val="accent3"/>
                        </a:solidFill>
                        <a:latin typeface="+mn-lt"/>
                      </a:endParaRPr>
                    </a:p>
                  </a:txBody>
                  <a:tcPr marL="90000" marT="18000" marB="18000" anchor="ctr">
                    <a:lnL w="1270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de-DE" sz="1200" b="0" i="0">
                          <a:latin typeface="+mn-lt"/>
                        </a:rPr>
                        <a:t>85 mm x 53 mm</a:t>
                      </a:r>
                    </a:p>
                  </a:txBody>
                  <a:tcPr marT="18000" marB="18000">
                    <a:lnL w="6350" cap="flat" cmpd="sng" algn="ctr">
                      <a:no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i="0">
                          <a:latin typeface="+mn-lt"/>
                        </a:rPr>
                        <a:t>1.300 €</a:t>
                      </a:r>
                    </a:p>
                  </a:txBody>
                  <a:tcPr marT="18000" marB="18000">
                    <a:lnL w="6350" cap="flat" cmpd="sng" algn="ctr">
                      <a:solidFill>
                        <a:schemeClr val="accent3"/>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899354"/>
                  </a:ext>
                </a:extLst>
              </a:tr>
            </a:tbl>
          </a:graphicData>
        </a:graphic>
      </p:graphicFrame>
      <p:sp>
        <p:nvSpPr>
          <p:cNvPr id="25" name="Rechteck 24">
            <a:extLst>
              <a:ext uri="{FF2B5EF4-FFF2-40B4-BE49-F238E27FC236}">
                <a16:creationId xmlns:a16="http://schemas.microsoft.com/office/drawing/2014/main" id="{A75607D6-C840-A26C-3DC7-B94D15A06CB6}"/>
              </a:ext>
            </a:extLst>
          </p:cNvPr>
          <p:cNvSpPr/>
          <p:nvPr/>
        </p:nvSpPr>
        <p:spPr>
          <a:xfrm>
            <a:off x="7369631" y="2042175"/>
            <a:ext cx="2883696" cy="1785104"/>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707A47D5-67AA-F616-F2B7-475D9E500A4D}"/>
              </a:ext>
            </a:extLst>
          </p:cNvPr>
          <p:cNvSpPr txBox="1"/>
          <p:nvPr/>
        </p:nvSpPr>
        <p:spPr>
          <a:xfrm>
            <a:off x="7489155" y="2118255"/>
            <a:ext cx="2630182" cy="1785104"/>
          </a:xfrm>
          <a:prstGeom prst="rect">
            <a:avLst/>
          </a:prstGeom>
          <a:noFill/>
        </p:spPr>
        <p:txBody>
          <a:bodyPr wrap="square" lIns="91440" tIns="45720" rIns="91440" bIns="45720" anchor="t">
            <a:spAutoFit/>
          </a:bodyPr>
          <a:lstStyle/>
          <a:p>
            <a:r>
              <a:rPr lang="de-DE" sz="1100">
                <a:solidFill>
                  <a:schemeClr val="bg1"/>
                </a:solidFill>
                <a:latin typeface="TT Hoves Pro"/>
              </a:rPr>
              <a:t>Stellenanzeigen werden deutschlandweit veröffentlicht. Die Größen der Anzeigen in Print sind gemäß Schema und der aufgelisteten Formate festgeschrieben. </a:t>
            </a:r>
          </a:p>
          <a:p>
            <a:r>
              <a:rPr lang="de-DE" sz="1100">
                <a:solidFill>
                  <a:schemeClr val="bg1"/>
                </a:solidFill>
                <a:latin typeface="TT Hoves Pro"/>
              </a:rPr>
              <a:t>Mindestschriftgröße 8 Punkt im Fließtext der Anzeige. </a:t>
            </a:r>
          </a:p>
          <a:p>
            <a:r>
              <a:rPr lang="de-DE" sz="1100">
                <a:solidFill>
                  <a:schemeClr val="bg1"/>
                </a:solidFill>
                <a:latin typeface="TT Hoves Pro"/>
              </a:rPr>
              <a:t>Die Preise sind nicht rabattfähig. </a:t>
            </a:r>
          </a:p>
          <a:p>
            <a:r>
              <a:rPr lang="de-DE" sz="1100">
                <a:solidFill>
                  <a:schemeClr val="bg1"/>
                </a:solidFill>
                <a:latin typeface="TT Hoves Pro"/>
              </a:rPr>
              <a:t>Wir gewähren 15% Agenturprovision. 	 </a:t>
            </a:r>
            <a:endParaRPr lang="de-DE" sz="1100">
              <a:solidFill>
                <a:schemeClr val="bg1"/>
              </a:solidFill>
              <a:latin typeface="Aptos"/>
            </a:endParaRPr>
          </a:p>
        </p:txBody>
      </p:sp>
      <p:sp>
        <p:nvSpPr>
          <p:cNvPr id="30" name="Textfeld 29">
            <a:extLst>
              <a:ext uri="{FF2B5EF4-FFF2-40B4-BE49-F238E27FC236}">
                <a16:creationId xmlns:a16="http://schemas.microsoft.com/office/drawing/2014/main" id="{0E9AA1C4-C184-0A5F-B43B-0621FA35A413}"/>
              </a:ext>
            </a:extLst>
          </p:cNvPr>
          <p:cNvSpPr txBox="1"/>
          <p:nvPr/>
        </p:nvSpPr>
        <p:spPr>
          <a:xfrm>
            <a:off x="3286755" y="5262177"/>
            <a:ext cx="6523996" cy="1800493"/>
          </a:xfrm>
          <a:prstGeom prst="rect">
            <a:avLst/>
          </a:prstGeom>
          <a:noFill/>
        </p:spPr>
        <p:txBody>
          <a:bodyPr wrap="square">
            <a:spAutoFit/>
          </a:bodyPr>
          <a:lstStyle/>
          <a:p>
            <a:pPr>
              <a:spcAft>
                <a:spcPts val="600"/>
              </a:spcAft>
              <a:buNone/>
            </a:pPr>
            <a:r>
              <a:rPr lang="de-DE" sz="2000" b="1" dirty="0">
                <a:solidFill>
                  <a:schemeClr val="accent3"/>
                </a:solidFill>
                <a:effectLst/>
                <a:latin typeface="TT Hoves Pro" panose="020B0604020202020204" charset="0"/>
              </a:rPr>
              <a:t>Print/Online-Kombinationen</a:t>
            </a:r>
          </a:p>
          <a:p>
            <a:pPr marL="285750" indent="-285750">
              <a:spcAft>
                <a:spcPts val="300"/>
              </a:spcAft>
              <a:buFont typeface="Arial" panose="020B0604020202020204" pitchFamily="34" charset="0"/>
              <a:buChar char="•"/>
            </a:pPr>
            <a:r>
              <a:rPr lang="de-DE" sz="1200" b="1" dirty="0">
                <a:solidFill>
                  <a:schemeClr val="accent5"/>
                </a:solidFill>
                <a:latin typeface="TT Hoves Pro" panose="020B0604020202020204" charset="0"/>
              </a:rPr>
              <a:t>Aufpreis 450,- €</a:t>
            </a:r>
          </a:p>
          <a:p>
            <a:pPr marL="285750" indent="-285750">
              <a:spcAft>
                <a:spcPts val="300"/>
              </a:spcAft>
              <a:buFont typeface="Arial" panose="020B0604020202020204" pitchFamily="34" charset="0"/>
              <a:buChar char="•"/>
            </a:pPr>
            <a:r>
              <a:rPr lang="de-DE" sz="1200" b="1" dirty="0">
                <a:solidFill>
                  <a:schemeClr val="accent5"/>
                </a:solidFill>
                <a:latin typeface="TT Hoves Pro" panose="020B0604020202020204" charset="0"/>
              </a:rPr>
              <a:t>nur für identische Inhalte</a:t>
            </a:r>
          </a:p>
          <a:p>
            <a:pPr marL="285750" indent="-285750">
              <a:spcAft>
                <a:spcPts val="300"/>
              </a:spcAft>
              <a:buFont typeface="Arial" panose="020B0604020202020204" pitchFamily="34" charset="0"/>
              <a:buChar char="•"/>
            </a:pPr>
            <a:r>
              <a:rPr lang="de-DE" sz="1200" b="1" dirty="0">
                <a:solidFill>
                  <a:schemeClr val="accent5"/>
                </a:solidFill>
                <a:latin typeface="TT Hoves Pro" panose="020B0604020202020204" charset="0"/>
              </a:rPr>
              <a:t>Laufzeit 30 Tage</a:t>
            </a:r>
          </a:p>
          <a:p>
            <a:pPr marL="285750" indent="-285750">
              <a:spcAft>
                <a:spcPts val="300"/>
              </a:spcAft>
              <a:buFont typeface="Arial" panose="020B0604020202020204" pitchFamily="34" charset="0"/>
              <a:buChar char="•"/>
            </a:pPr>
            <a:r>
              <a:rPr lang="de-DE" sz="1200" b="1" dirty="0">
                <a:solidFill>
                  <a:schemeClr val="accent5"/>
                </a:solidFill>
                <a:latin typeface="TT Hoves Pro" panose="020B0604020202020204" charset="0"/>
              </a:rPr>
              <a:t>Liveschaltung frühestens 2 Wochen vor ET der Printausgabe möglich</a:t>
            </a:r>
          </a:p>
          <a:p>
            <a:pPr marL="285750" indent="-285750">
              <a:spcAft>
                <a:spcPts val="300"/>
              </a:spcAft>
              <a:buFont typeface="Arial" panose="020B0604020202020204" pitchFamily="34" charset="0"/>
              <a:buChar char="•"/>
            </a:pPr>
            <a:r>
              <a:rPr lang="de-DE" sz="1200" b="1" dirty="0">
                <a:solidFill>
                  <a:schemeClr val="accent5"/>
                </a:solidFill>
                <a:latin typeface="TT Hoves Pro" panose="020B0604020202020204" charset="0"/>
              </a:rPr>
              <a:t>Buchung zum Anzeigenschluss der Print-Ausgabe	</a:t>
            </a:r>
            <a:r>
              <a:rPr lang="de-DE" sz="1400" b="1" dirty="0">
                <a:latin typeface="TT Hoves Pro" panose="020B0604020202020204" charset="0"/>
              </a:rPr>
              <a:t>	</a:t>
            </a:r>
            <a:r>
              <a:rPr lang="de-DE" sz="1400" b="1" dirty="0">
                <a:effectLst/>
                <a:latin typeface="TT Hoves Pro" panose="020B0604020202020204" charset="0"/>
              </a:rPr>
              <a:t>	 </a:t>
            </a:r>
          </a:p>
        </p:txBody>
      </p:sp>
      <p:sp>
        <p:nvSpPr>
          <p:cNvPr id="33" name="Textfeld 32">
            <a:extLst>
              <a:ext uri="{FF2B5EF4-FFF2-40B4-BE49-F238E27FC236}">
                <a16:creationId xmlns:a16="http://schemas.microsoft.com/office/drawing/2014/main" id="{370BAA13-79C5-9737-B048-3D8BE07CEDB3}"/>
              </a:ext>
            </a:extLst>
          </p:cNvPr>
          <p:cNvSpPr txBox="1"/>
          <p:nvPr/>
        </p:nvSpPr>
        <p:spPr>
          <a:xfrm>
            <a:off x="741729" y="1981609"/>
            <a:ext cx="924448" cy="1231200"/>
          </a:xfrm>
          <a:prstGeom prst="rect">
            <a:avLst/>
          </a:prstGeom>
          <a:solidFill>
            <a:schemeClr val="accent5"/>
          </a:solidFill>
        </p:spPr>
        <p:txBody>
          <a:bodyPr wrap="square" rtlCol="0">
            <a:spAutoFit/>
          </a:bodyPr>
          <a:lstStyle/>
          <a:p>
            <a:endParaRPr lang="de-DE"/>
          </a:p>
        </p:txBody>
      </p:sp>
      <p:sp>
        <p:nvSpPr>
          <p:cNvPr id="34" name="Textfeld 33">
            <a:extLst>
              <a:ext uri="{FF2B5EF4-FFF2-40B4-BE49-F238E27FC236}">
                <a16:creationId xmlns:a16="http://schemas.microsoft.com/office/drawing/2014/main" id="{BDDD357C-38D4-6604-4525-58D1E2B94CD5}"/>
              </a:ext>
            </a:extLst>
          </p:cNvPr>
          <p:cNvSpPr txBox="1"/>
          <p:nvPr/>
        </p:nvSpPr>
        <p:spPr>
          <a:xfrm>
            <a:off x="1823776" y="1981608"/>
            <a:ext cx="442800" cy="1231200"/>
          </a:xfrm>
          <a:prstGeom prst="rect">
            <a:avLst/>
          </a:prstGeom>
          <a:solidFill>
            <a:schemeClr val="accent5"/>
          </a:solidFill>
        </p:spPr>
        <p:txBody>
          <a:bodyPr wrap="square" rtlCol="0">
            <a:spAutoFit/>
          </a:bodyPr>
          <a:lstStyle/>
          <a:p>
            <a:endParaRPr lang="de-DE"/>
          </a:p>
        </p:txBody>
      </p:sp>
      <p:sp>
        <p:nvSpPr>
          <p:cNvPr id="35" name="Textfeld 34">
            <a:extLst>
              <a:ext uri="{FF2B5EF4-FFF2-40B4-BE49-F238E27FC236}">
                <a16:creationId xmlns:a16="http://schemas.microsoft.com/office/drawing/2014/main" id="{F1318E56-A2F5-3A9C-353A-E3F6DD63FFBC}"/>
              </a:ext>
            </a:extLst>
          </p:cNvPr>
          <p:cNvSpPr txBox="1"/>
          <p:nvPr/>
        </p:nvSpPr>
        <p:spPr>
          <a:xfrm>
            <a:off x="2304252" y="1984413"/>
            <a:ext cx="442800" cy="1231200"/>
          </a:xfrm>
          <a:prstGeom prst="rect">
            <a:avLst/>
          </a:prstGeom>
          <a:solidFill>
            <a:schemeClr val="accent5"/>
          </a:solidFill>
        </p:spPr>
        <p:txBody>
          <a:bodyPr wrap="square" rtlCol="0">
            <a:spAutoFit/>
          </a:bodyPr>
          <a:lstStyle/>
          <a:p>
            <a:endParaRPr lang="de-DE"/>
          </a:p>
        </p:txBody>
      </p:sp>
      <p:sp>
        <p:nvSpPr>
          <p:cNvPr id="38" name="Textfeld 37">
            <a:extLst>
              <a:ext uri="{FF2B5EF4-FFF2-40B4-BE49-F238E27FC236}">
                <a16:creationId xmlns:a16="http://schemas.microsoft.com/office/drawing/2014/main" id="{D68018E5-948B-2D37-A18F-6AD987D1F942}"/>
              </a:ext>
            </a:extLst>
          </p:cNvPr>
          <p:cNvSpPr txBox="1"/>
          <p:nvPr/>
        </p:nvSpPr>
        <p:spPr>
          <a:xfrm>
            <a:off x="739467" y="3667001"/>
            <a:ext cx="442800" cy="1231200"/>
          </a:xfrm>
          <a:prstGeom prst="rect">
            <a:avLst/>
          </a:prstGeom>
          <a:solidFill>
            <a:schemeClr val="accent5"/>
          </a:solidFill>
        </p:spPr>
        <p:txBody>
          <a:bodyPr wrap="square" rtlCol="0">
            <a:spAutoFit/>
          </a:bodyPr>
          <a:lstStyle/>
          <a:p>
            <a:endParaRPr lang="de-DE"/>
          </a:p>
        </p:txBody>
      </p:sp>
      <p:sp>
        <p:nvSpPr>
          <p:cNvPr id="40" name="Textfeld 39">
            <a:extLst>
              <a:ext uri="{FF2B5EF4-FFF2-40B4-BE49-F238E27FC236}">
                <a16:creationId xmlns:a16="http://schemas.microsoft.com/office/drawing/2014/main" id="{27669A31-32B5-F15E-367D-3DC90CD71CCF}"/>
              </a:ext>
            </a:extLst>
          </p:cNvPr>
          <p:cNvSpPr txBox="1"/>
          <p:nvPr/>
        </p:nvSpPr>
        <p:spPr>
          <a:xfrm>
            <a:off x="1825625" y="3664195"/>
            <a:ext cx="923979" cy="601200"/>
          </a:xfrm>
          <a:prstGeom prst="rect">
            <a:avLst/>
          </a:prstGeom>
          <a:solidFill>
            <a:schemeClr val="accent5"/>
          </a:solidFill>
        </p:spPr>
        <p:txBody>
          <a:bodyPr wrap="square" rtlCol="0">
            <a:spAutoFit/>
          </a:bodyPr>
          <a:lstStyle/>
          <a:p>
            <a:endParaRPr lang="de-DE"/>
          </a:p>
        </p:txBody>
      </p:sp>
      <p:sp>
        <p:nvSpPr>
          <p:cNvPr id="42" name="Textfeld 41">
            <a:extLst>
              <a:ext uri="{FF2B5EF4-FFF2-40B4-BE49-F238E27FC236}">
                <a16:creationId xmlns:a16="http://schemas.microsoft.com/office/drawing/2014/main" id="{725C2F23-C724-9DDB-E0A8-8A1711EAE02C}"/>
              </a:ext>
            </a:extLst>
          </p:cNvPr>
          <p:cNvSpPr txBox="1"/>
          <p:nvPr/>
        </p:nvSpPr>
        <p:spPr>
          <a:xfrm>
            <a:off x="1222745" y="3666861"/>
            <a:ext cx="442800" cy="601200"/>
          </a:xfrm>
          <a:prstGeom prst="rect">
            <a:avLst/>
          </a:prstGeom>
          <a:solidFill>
            <a:schemeClr val="accent5"/>
          </a:solidFill>
        </p:spPr>
        <p:txBody>
          <a:bodyPr wrap="square" rtlCol="0">
            <a:spAutoFit/>
          </a:bodyPr>
          <a:lstStyle/>
          <a:p>
            <a:endParaRPr lang="de-DE"/>
          </a:p>
        </p:txBody>
      </p:sp>
      <p:sp>
        <p:nvSpPr>
          <p:cNvPr id="43" name="Textfeld 42">
            <a:extLst>
              <a:ext uri="{FF2B5EF4-FFF2-40B4-BE49-F238E27FC236}">
                <a16:creationId xmlns:a16="http://schemas.microsoft.com/office/drawing/2014/main" id="{3AB3F109-CDD8-F7DC-A3D2-0EE279F85763}"/>
              </a:ext>
            </a:extLst>
          </p:cNvPr>
          <p:cNvSpPr txBox="1"/>
          <p:nvPr/>
        </p:nvSpPr>
        <p:spPr>
          <a:xfrm>
            <a:off x="1222745" y="4307888"/>
            <a:ext cx="442800" cy="601200"/>
          </a:xfrm>
          <a:prstGeom prst="rect">
            <a:avLst/>
          </a:prstGeom>
          <a:solidFill>
            <a:schemeClr val="accent5"/>
          </a:solidFill>
        </p:spPr>
        <p:txBody>
          <a:bodyPr wrap="square" rtlCol="0">
            <a:spAutoFit/>
          </a:bodyPr>
          <a:lstStyle/>
          <a:p>
            <a:endParaRPr lang="de-DE"/>
          </a:p>
        </p:txBody>
      </p:sp>
      <p:sp>
        <p:nvSpPr>
          <p:cNvPr id="44" name="Textfeld 43">
            <a:extLst>
              <a:ext uri="{FF2B5EF4-FFF2-40B4-BE49-F238E27FC236}">
                <a16:creationId xmlns:a16="http://schemas.microsoft.com/office/drawing/2014/main" id="{B55A9BF7-468D-2AC4-CCF6-25BB95E90A8E}"/>
              </a:ext>
            </a:extLst>
          </p:cNvPr>
          <p:cNvSpPr txBox="1"/>
          <p:nvPr/>
        </p:nvSpPr>
        <p:spPr>
          <a:xfrm>
            <a:off x="1826581" y="4303875"/>
            <a:ext cx="442800" cy="601200"/>
          </a:xfrm>
          <a:prstGeom prst="rect">
            <a:avLst/>
          </a:prstGeom>
          <a:solidFill>
            <a:schemeClr val="accent5"/>
          </a:solidFill>
        </p:spPr>
        <p:txBody>
          <a:bodyPr wrap="square" rtlCol="0">
            <a:spAutoFit/>
          </a:bodyPr>
          <a:lstStyle/>
          <a:p>
            <a:endParaRPr lang="de-DE"/>
          </a:p>
        </p:txBody>
      </p:sp>
      <p:sp>
        <p:nvSpPr>
          <p:cNvPr id="4" name="Textfeld 3">
            <a:extLst>
              <a:ext uri="{FF2B5EF4-FFF2-40B4-BE49-F238E27FC236}">
                <a16:creationId xmlns:a16="http://schemas.microsoft.com/office/drawing/2014/main" id="{6432D62D-673A-55B2-AFAE-232D052AFBCC}"/>
              </a:ext>
            </a:extLst>
          </p:cNvPr>
          <p:cNvSpPr txBox="1"/>
          <p:nvPr/>
        </p:nvSpPr>
        <p:spPr>
          <a:xfrm>
            <a:off x="2304198" y="4299867"/>
            <a:ext cx="442800" cy="288000"/>
          </a:xfrm>
          <a:prstGeom prst="rect">
            <a:avLst/>
          </a:prstGeom>
          <a:solidFill>
            <a:schemeClr val="accent5"/>
          </a:solidFill>
        </p:spPr>
        <p:txBody>
          <a:bodyPr wrap="square" rtlCol="0">
            <a:spAutoFit/>
          </a:bodyPr>
          <a:lstStyle/>
          <a:p>
            <a:endParaRPr lang="de-DE"/>
          </a:p>
        </p:txBody>
      </p:sp>
      <p:sp>
        <p:nvSpPr>
          <p:cNvPr id="8" name="Textfeld 7">
            <a:extLst>
              <a:ext uri="{FF2B5EF4-FFF2-40B4-BE49-F238E27FC236}">
                <a16:creationId xmlns:a16="http://schemas.microsoft.com/office/drawing/2014/main" id="{59DC2AA7-C894-2B46-D941-5ED6835FF634}"/>
              </a:ext>
            </a:extLst>
          </p:cNvPr>
          <p:cNvSpPr txBox="1"/>
          <p:nvPr/>
        </p:nvSpPr>
        <p:spPr>
          <a:xfrm>
            <a:off x="2304198" y="4615996"/>
            <a:ext cx="442800" cy="288000"/>
          </a:xfrm>
          <a:prstGeom prst="rect">
            <a:avLst/>
          </a:prstGeom>
          <a:solidFill>
            <a:schemeClr val="accent5"/>
          </a:solidFill>
        </p:spPr>
        <p:txBody>
          <a:bodyPr wrap="square" rtlCol="0">
            <a:spAutoFit/>
          </a:bodyPr>
          <a:lstStyle/>
          <a:p>
            <a:endParaRPr lang="de-DE"/>
          </a:p>
        </p:txBody>
      </p:sp>
      <p:sp>
        <p:nvSpPr>
          <p:cNvPr id="9" name="Textfeld 8">
            <a:extLst>
              <a:ext uri="{FF2B5EF4-FFF2-40B4-BE49-F238E27FC236}">
                <a16:creationId xmlns:a16="http://schemas.microsoft.com/office/drawing/2014/main" id="{F4FB6739-C6EB-C25A-3E8C-BEB5585C179B}"/>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379794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18B0-B26D-CDD1-8CC6-6A63DFDDB47D}"/>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4FF47729-90DF-F03C-1DAD-75091937582E}"/>
              </a:ext>
            </a:extLst>
          </p:cNvPr>
          <p:cNvSpPr txBox="1"/>
          <p:nvPr/>
        </p:nvSpPr>
        <p:spPr>
          <a:xfrm>
            <a:off x="654884" y="1320800"/>
            <a:ext cx="8309967" cy="400110"/>
          </a:xfrm>
          <a:prstGeom prst="rect">
            <a:avLst/>
          </a:prstGeom>
          <a:noFill/>
        </p:spPr>
        <p:txBody>
          <a:bodyPr wrap="none" lIns="0" rIns="0" rtlCol="0">
            <a:spAutoFit/>
          </a:bodyPr>
          <a:lstStyle/>
          <a:p>
            <a:r>
              <a:rPr lang="de-DE" sz="2000" b="1">
                <a:latin typeface="TT Hoves Pro" panose="020B0003020000020203" pitchFamily="34" charset="77"/>
              </a:rPr>
              <a:t>Stellenangebote Online </a:t>
            </a:r>
            <a:r>
              <a:rPr lang="de-DE" sz="2000" b="1" err="1">
                <a:latin typeface="TT Hoves Pro" panose="020B0003020000020203" pitchFamily="34" charset="77"/>
              </a:rPr>
              <a:t>only</a:t>
            </a:r>
            <a:r>
              <a:rPr lang="de-DE" sz="2000" b="1">
                <a:latin typeface="TT Hoves Pro" panose="020B0003020000020203" pitchFamily="34" charset="77"/>
              </a:rPr>
              <a:t> auf dabonline.de</a:t>
            </a:r>
            <a:r>
              <a:rPr lang="de-DE" sz="2000" b="1">
                <a:solidFill>
                  <a:schemeClr val="accent5"/>
                </a:solidFill>
                <a:latin typeface="TT Hoves Pro" panose="020B0003020000020203" pitchFamily="34" charset="77"/>
              </a:rPr>
              <a:t>			</a:t>
            </a:r>
          </a:p>
        </p:txBody>
      </p:sp>
      <p:sp>
        <p:nvSpPr>
          <p:cNvPr id="21" name="Rechteck 20">
            <a:extLst>
              <a:ext uri="{FF2B5EF4-FFF2-40B4-BE49-F238E27FC236}">
                <a16:creationId xmlns:a16="http://schemas.microsoft.com/office/drawing/2014/main" id="{FB95D6CB-B534-CDE4-E54B-BE2D1A38B928}"/>
              </a:ext>
            </a:extLst>
          </p:cNvPr>
          <p:cNvSpPr/>
          <p:nvPr/>
        </p:nvSpPr>
        <p:spPr>
          <a:xfrm>
            <a:off x="1064524" y="6373504"/>
            <a:ext cx="266505" cy="3411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60A52533-D00D-B606-3DE4-15450998323B}"/>
              </a:ext>
            </a:extLst>
          </p:cNvPr>
          <p:cNvSpPr txBox="1"/>
          <p:nvPr/>
        </p:nvSpPr>
        <p:spPr>
          <a:xfrm>
            <a:off x="5905650" y="6803901"/>
            <a:ext cx="4421068" cy="338554"/>
          </a:xfrm>
          <a:prstGeom prst="rect">
            <a:avLst/>
          </a:prstGeom>
          <a:noFill/>
        </p:spPr>
        <p:txBody>
          <a:bodyPr wrap="square" rtlCol="0">
            <a:spAutoFit/>
          </a:bodyPr>
          <a:lstStyle/>
          <a:p>
            <a:pPr algn="r"/>
            <a:r>
              <a:rPr lang="de-DE" sz="800" i="1">
                <a:latin typeface="TT Hoves Pro" panose="020B0003020000020203" pitchFamily="34" charset="77"/>
              </a:rPr>
              <a:t>Alle Preise  gelten zzgl. gesetzliche Mehrwertsteuer.</a:t>
            </a:r>
          </a:p>
          <a:p>
            <a:pPr algn="r"/>
            <a:endParaRPr lang="de-DE" sz="800" i="1"/>
          </a:p>
        </p:txBody>
      </p:sp>
      <p:sp>
        <p:nvSpPr>
          <p:cNvPr id="2" name="Textfeld 1">
            <a:extLst>
              <a:ext uri="{FF2B5EF4-FFF2-40B4-BE49-F238E27FC236}">
                <a16:creationId xmlns:a16="http://schemas.microsoft.com/office/drawing/2014/main" id="{60BFD97A-6977-8941-9E36-32FFE9EECDA9}"/>
              </a:ext>
            </a:extLst>
          </p:cNvPr>
          <p:cNvSpPr txBox="1"/>
          <p:nvPr/>
        </p:nvSpPr>
        <p:spPr>
          <a:xfrm>
            <a:off x="184638" y="228600"/>
            <a:ext cx="2889156" cy="652721"/>
          </a:xfrm>
          <a:prstGeom prst="rect">
            <a:avLst/>
          </a:prstGeom>
          <a:solidFill>
            <a:schemeClr val="bg1"/>
          </a:solidFill>
        </p:spPr>
        <p:txBody>
          <a:bodyPr wrap="square" rtlCol="0">
            <a:spAutoFit/>
          </a:bodyPr>
          <a:lstStyle/>
          <a:p>
            <a:endParaRPr lang="de-DE"/>
          </a:p>
        </p:txBody>
      </p:sp>
      <p:sp>
        <p:nvSpPr>
          <p:cNvPr id="3" name="Textfeld 2">
            <a:extLst>
              <a:ext uri="{FF2B5EF4-FFF2-40B4-BE49-F238E27FC236}">
                <a16:creationId xmlns:a16="http://schemas.microsoft.com/office/drawing/2014/main" id="{4B135EDC-7FC5-749D-B356-7A25B32FFD84}"/>
              </a:ext>
            </a:extLst>
          </p:cNvPr>
          <p:cNvSpPr txBox="1"/>
          <p:nvPr/>
        </p:nvSpPr>
        <p:spPr>
          <a:xfrm>
            <a:off x="276032" y="297796"/>
            <a:ext cx="5583260" cy="523220"/>
          </a:xfrm>
          <a:prstGeom prst="rect">
            <a:avLst/>
          </a:prstGeom>
          <a:noFill/>
        </p:spPr>
        <p:txBody>
          <a:bodyPr wrap="none" lIns="0" rIns="0" rtlCol="0">
            <a:spAutoFit/>
          </a:bodyPr>
          <a:lstStyle/>
          <a:p>
            <a:r>
              <a:rPr lang="de-DE" sz="2800" b="1">
                <a:latin typeface="TT Hoves Pro" panose="020B0003020000020203" pitchFamily="34" charset="77"/>
              </a:rPr>
              <a:t>Mediadaten Stellenmarkt 2026</a:t>
            </a:r>
          </a:p>
        </p:txBody>
      </p:sp>
      <p:pic>
        <p:nvPicPr>
          <p:cNvPr id="13" name="Grafik 12">
            <a:extLst>
              <a:ext uri="{FF2B5EF4-FFF2-40B4-BE49-F238E27FC236}">
                <a16:creationId xmlns:a16="http://schemas.microsoft.com/office/drawing/2014/main" id="{D9D1DE43-3ECF-EBC0-10EB-F5302098E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982" y="274861"/>
            <a:ext cx="2377374" cy="558612"/>
          </a:xfrm>
          <a:prstGeom prst="rect">
            <a:avLst/>
          </a:prstGeom>
        </p:spPr>
      </p:pic>
      <p:sp>
        <p:nvSpPr>
          <p:cNvPr id="8" name="Textfeld 7">
            <a:extLst>
              <a:ext uri="{FF2B5EF4-FFF2-40B4-BE49-F238E27FC236}">
                <a16:creationId xmlns:a16="http://schemas.microsoft.com/office/drawing/2014/main" id="{2262A90A-FD1E-0AA3-0C08-CD7F006AD110}"/>
              </a:ext>
            </a:extLst>
          </p:cNvPr>
          <p:cNvSpPr txBox="1"/>
          <p:nvPr/>
        </p:nvSpPr>
        <p:spPr>
          <a:xfrm>
            <a:off x="668657" y="1720910"/>
            <a:ext cx="5627368" cy="1107996"/>
          </a:xfrm>
          <a:prstGeom prst="rect">
            <a:avLst/>
          </a:prstGeom>
          <a:noFill/>
        </p:spPr>
        <p:txBody>
          <a:bodyPr wrap="square" lIns="0" rIns="0" rtlCol="0">
            <a:spAutoFit/>
          </a:bodyPr>
          <a:lstStyle/>
          <a:p>
            <a:pPr>
              <a:spcBef>
                <a:spcPts val="600"/>
              </a:spcBef>
            </a:pPr>
            <a:endParaRPr lang="de-DE" sz="1200">
              <a:latin typeface="TT Hoves Pro" panose="020B0604020202020204" charset="0"/>
            </a:endParaRPr>
          </a:p>
          <a:p>
            <a:pPr>
              <a:spcBef>
                <a:spcPts val="600"/>
              </a:spcBef>
            </a:pPr>
            <a:r>
              <a:rPr lang="de-DE" sz="1100">
                <a:latin typeface="TT Hoves Pro" panose="020B0604020202020204" charset="0"/>
              </a:rPr>
              <a:t>Neben dem etablierten Stellenmarkt im DAB ist das </a:t>
            </a:r>
            <a:r>
              <a:rPr lang="de-DE" sz="1100" b="1">
                <a:latin typeface="TT Hoves Pro" panose="020B0604020202020204" charset="0"/>
              </a:rPr>
              <a:t>Stellenportal auf dabonline.de</a:t>
            </a:r>
            <a:r>
              <a:rPr lang="de-DE" sz="1100">
                <a:latin typeface="TT Hoves Pro" panose="020B0604020202020204" charset="0"/>
              </a:rPr>
              <a:t> die richtige Plattform für Ihr perfektes Personalkonzept. Wählen Sie für Ihre Ausschreibung aus drei unterschiedlichen Angeboten das für Ihr Unternehmen passende heraus. </a:t>
            </a:r>
          </a:p>
          <a:p>
            <a:pPr>
              <a:spcBef>
                <a:spcPts val="600"/>
              </a:spcBef>
            </a:pPr>
            <a:endParaRPr lang="de-DE" sz="1100">
              <a:latin typeface="TT Hoves Pro" panose="020B0604020202020204" charset="0"/>
            </a:endParaRPr>
          </a:p>
        </p:txBody>
      </p:sp>
      <p:cxnSp>
        <p:nvCxnSpPr>
          <p:cNvPr id="9" name="Gerade Verbindung 7">
            <a:extLst>
              <a:ext uri="{FF2B5EF4-FFF2-40B4-BE49-F238E27FC236}">
                <a16:creationId xmlns:a16="http://schemas.microsoft.com/office/drawing/2014/main" id="{1A9F138E-0C43-390E-10F8-9191B5AB5BD1}"/>
              </a:ext>
            </a:extLst>
          </p:cNvPr>
          <p:cNvCxnSpPr>
            <a:cxnSpLocks/>
          </p:cNvCxnSpPr>
          <p:nvPr/>
        </p:nvCxnSpPr>
        <p:spPr>
          <a:xfrm>
            <a:off x="668657" y="1824720"/>
            <a:ext cx="5427343"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graphicFrame>
        <p:nvGraphicFramePr>
          <p:cNvPr id="12" name="Tabelle 11">
            <a:extLst>
              <a:ext uri="{FF2B5EF4-FFF2-40B4-BE49-F238E27FC236}">
                <a16:creationId xmlns:a16="http://schemas.microsoft.com/office/drawing/2014/main" id="{5CE5AE3B-B90F-8CA2-FCD8-92C1EAE9A210}"/>
              </a:ext>
            </a:extLst>
          </p:cNvPr>
          <p:cNvGraphicFramePr>
            <a:graphicFrameLocks noGrp="1"/>
          </p:cNvGraphicFramePr>
          <p:nvPr>
            <p:extLst>
              <p:ext uri="{D42A27DB-BD31-4B8C-83A1-F6EECF244321}">
                <p14:modId xmlns:p14="http://schemas.microsoft.com/office/powerpoint/2010/main" val="1225457309"/>
              </p:ext>
            </p:extLst>
          </p:nvPr>
        </p:nvGraphicFramePr>
        <p:xfrm>
          <a:off x="763908" y="2828907"/>
          <a:ext cx="2091636" cy="3364425"/>
        </p:xfrm>
        <a:graphic>
          <a:graphicData uri="http://schemas.openxmlformats.org/drawingml/2006/table">
            <a:tbl>
              <a:tblPr firstRow="1" bandRow="1">
                <a:tableStyleId>{5C22544A-7EE6-4342-B048-85BDC9FD1C3A}</a:tableStyleId>
              </a:tblPr>
              <a:tblGrid>
                <a:gridCol w="2091636">
                  <a:extLst>
                    <a:ext uri="{9D8B030D-6E8A-4147-A177-3AD203B41FA5}">
                      <a16:colId xmlns:a16="http://schemas.microsoft.com/office/drawing/2014/main" val="2385607301"/>
                    </a:ext>
                  </a:extLst>
                </a:gridCol>
              </a:tblGrid>
              <a:tr h="456208">
                <a:tc>
                  <a:txBody>
                    <a:bodyPr/>
                    <a:lstStyle/>
                    <a:p>
                      <a:r>
                        <a:rPr lang="de-DE" sz="1600"/>
                        <a:t>Angebot Premium</a:t>
                      </a:r>
                    </a:p>
                  </a:txBody>
                  <a:tcPr>
                    <a:solidFill>
                      <a:schemeClr val="accent5"/>
                    </a:solidFill>
                  </a:tcPr>
                </a:tc>
                <a:extLst>
                  <a:ext uri="{0D108BD9-81ED-4DB2-BD59-A6C34878D82A}">
                    <a16:rowId xmlns:a16="http://schemas.microsoft.com/office/drawing/2014/main" val="3610774158"/>
                  </a:ext>
                </a:extLst>
              </a:tr>
              <a:tr h="456208">
                <a:tc>
                  <a:txBody>
                    <a:bodyPr/>
                    <a:lstStyle/>
                    <a:p>
                      <a:r>
                        <a:rPr lang="de-DE" sz="1200">
                          <a:solidFill>
                            <a:schemeClr val="accent3"/>
                          </a:solidFill>
                        </a:rPr>
                        <a:t>Laufzeit </a:t>
                      </a:r>
                      <a:r>
                        <a:rPr lang="de-DE" sz="1200" b="1">
                          <a:solidFill>
                            <a:schemeClr val="accent3"/>
                          </a:solidFill>
                        </a:rPr>
                        <a:t>60</a:t>
                      </a:r>
                      <a:r>
                        <a:rPr lang="de-DE" sz="1200">
                          <a:solidFill>
                            <a:schemeClr val="accent3"/>
                          </a:solidFill>
                        </a:rPr>
                        <a:t> Tage</a:t>
                      </a:r>
                    </a:p>
                  </a:txBody>
                  <a:tcPr>
                    <a:solidFill>
                      <a:schemeClr val="accent5">
                        <a:alpha val="70000"/>
                      </a:schemeClr>
                    </a:solidFill>
                  </a:tcPr>
                </a:tc>
                <a:extLst>
                  <a:ext uri="{0D108BD9-81ED-4DB2-BD59-A6C34878D82A}">
                    <a16:rowId xmlns:a16="http://schemas.microsoft.com/office/drawing/2014/main" val="1061554144"/>
                  </a:ext>
                </a:extLst>
              </a:tr>
              <a:tr h="469386">
                <a:tc>
                  <a:txBody>
                    <a:bodyPr/>
                    <a:lstStyle/>
                    <a:p>
                      <a:r>
                        <a:rPr lang="de-DE" sz="1200">
                          <a:solidFill>
                            <a:schemeClr val="accent3"/>
                          </a:solidFill>
                        </a:rPr>
                        <a:t>2 x Refresh nach</a:t>
                      </a:r>
                      <a:br>
                        <a:rPr lang="de-DE" sz="1200">
                          <a:solidFill>
                            <a:schemeClr val="accent3"/>
                          </a:solidFill>
                        </a:rPr>
                      </a:br>
                      <a:r>
                        <a:rPr lang="de-DE" sz="1200">
                          <a:solidFill>
                            <a:schemeClr val="accent3"/>
                          </a:solidFill>
                        </a:rPr>
                        <a:t>jeweils 20 Tagen</a:t>
                      </a:r>
                    </a:p>
                  </a:txBody>
                  <a:tcPr>
                    <a:solidFill>
                      <a:schemeClr val="accent5">
                        <a:alpha val="50000"/>
                      </a:schemeClr>
                    </a:solidFill>
                  </a:tcPr>
                </a:tc>
                <a:extLst>
                  <a:ext uri="{0D108BD9-81ED-4DB2-BD59-A6C34878D82A}">
                    <a16:rowId xmlns:a16="http://schemas.microsoft.com/office/drawing/2014/main" val="210135624"/>
                  </a:ext>
                </a:extLst>
              </a:tr>
              <a:tr h="469386">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Ausspielung als TOP Job</a:t>
                      </a:r>
                      <a:br>
                        <a:rPr lang="de-DE" sz="1200" dirty="0">
                          <a:solidFill>
                            <a:schemeClr val="accent3"/>
                          </a:solidFill>
                        </a:rPr>
                      </a:br>
                      <a:r>
                        <a:rPr lang="de-DE" sz="1200" dirty="0">
                          <a:solidFill>
                            <a:schemeClr val="accent3"/>
                          </a:solidFill>
                        </a:rPr>
                        <a:t>prominent im Head des Stellenportals</a:t>
                      </a:r>
                    </a:p>
                  </a:txBody>
                  <a:tcPr>
                    <a:solidFill>
                      <a:schemeClr val="accent5">
                        <a:alpha val="30000"/>
                      </a:schemeClr>
                    </a:solidFill>
                  </a:tcPr>
                </a:tc>
                <a:extLst>
                  <a:ext uri="{0D108BD9-81ED-4DB2-BD59-A6C34878D82A}">
                    <a16:rowId xmlns:a16="http://schemas.microsoft.com/office/drawing/2014/main" val="1287913743"/>
                  </a:ext>
                </a:extLst>
              </a:tr>
              <a:tr h="702463">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Ausspielung zweimal im Newsletter DAB Update</a:t>
                      </a:r>
                    </a:p>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innerhalb der Laufzeit</a:t>
                      </a:r>
                    </a:p>
                  </a:txBody>
                  <a:tcPr>
                    <a:solidFill>
                      <a:schemeClr val="accent5">
                        <a:alpha val="18000"/>
                      </a:schemeClr>
                    </a:solidFill>
                  </a:tcPr>
                </a:tc>
                <a:extLst>
                  <a:ext uri="{0D108BD9-81ED-4DB2-BD59-A6C34878D82A}">
                    <a16:rowId xmlns:a16="http://schemas.microsoft.com/office/drawing/2014/main" val="4011153081"/>
                  </a:ext>
                </a:extLst>
              </a:tr>
              <a:tr h="456208">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Ausspielung im Jobbanner auf der Homepage dabonline.de</a:t>
                      </a:r>
                    </a:p>
                  </a:txBody>
                  <a:tcPr>
                    <a:solidFill>
                      <a:schemeClr val="accent5">
                        <a:alpha val="5000"/>
                      </a:schemeClr>
                    </a:solidFill>
                  </a:tcPr>
                </a:tc>
                <a:extLst>
                  <a:ext uri="{0D108BD9-81ED-4DB2-BD59-A6C34878D82A}">
                    <a16:rowId xmlns:a16="http://schemas.microsoft.com/office/drawing/2014/main" val="4280801579"/>
                  </a:ext>
                </a:extLst>
              </a:tr>
            </a:tbl>
          </a:graphicData>
        </a:graphic>
      </p:graphicFrame>
      <p:graphicFrame>
        <p:nvGraphicFramePr>
          <p:cNvPr id="6" name="Tabelle 5">
            <a:extLst>
              <a:ext uri="{FF2B5EF4-FFF2-40B4-BE49-F238E27FC236}">
                <a16:creationId xmlns:a16="http://schemas.microsoft.com/office/drawing/2014/main" id="{1361262F-38E5-5EBD-F158-971BE900BCC6}"/>
              </a:ext>
            </a:extLst>
          </p:cNvPr>
          <p:cNvGraphicFramePr>
            <a:graphicFrameLocks noGrp="1"/>
          </p:cNvGraphicFramePr>
          <p:nvPr>
            <p:extLst>
              <p:ext uri="{D42A27DB-BD31-4B8C-83A1-F6EECF244321}">
                <p14:modId xmlns:p14="http://schemas.microsoft.com/office/powerpoint/2010/main" val="429114660"/>
              </p:ext>
            </p:extLst>
          </p:nvPr>
        </p:nvGraphicFramePr>
        <p:xfrm>
          <a:off x="3482341" y="2828905"/>
          <a:ext cx="2091636" cy="2209819"/>
        </p:xfrm>
        <a:graphic>
          <a:graphicData uri="http://schemas.openxmlformats.org/drawingml/2006/table">
            <a:tbl>
              <a:tblPr firstRow="1" bandRow="1">
                <a:tableStyleId>{5C22544A-7EE6-4342-B048-85BDC9FD1C3A}</a:tableStyleId>
              </a:tblPr>
              <a:tblGrid>
                <a:gridCol w="2091636">
                  <a:extLst>
                    <a:ext uri="{9D8B030D-6E8A-4147-A177-3AD203B41FA5}">
                      <a16:colId xmlns:a16="http://schemas.microsoft.com/office/drawing/2014/main" val="2385607301"/>
                    </a:ext>
                  </a:extLst>
                </a:gridCol>
              </a:tblGrid>
              <a:tr h="448821">
                <a:tc>
                  <a:txBody>
                    <a:bodyPr/>
                    <a:lstStyle/>
                    <a:p>
                      <a:r>
                        <a:rPr lang="de-DE" sz="1600"/>
                        <a:t>Angebot Standard</a:t>
                      </a:r>
                    </a:p>
                  </a:txBody>
                  <a:tcPr>
                    <a:solidFill>
                      <a:schemeClr val="accent5"/>
                    </a:solidFill>
                  </a:tcPr>
                </a:tc>
                <a:extLst>
                  <a:ext uri="{0D108BD9-81ED-4DB2-BD59-A6C34878D82A}">
                    <a16:rowId xmlns:a16="http://schemas.microsoft.com/office/drawing/2014/main" val="3610774158"/>
                  </a:ext>
                </a:extLst>
              </a:tr>
              <a:tr h="513122">
                <a:tc>
                  <a:txBody>
                    <a:bodyPr/>
                    <a:lstStyle/>
                    <a:p>
                      <a:r>
                        <a:rPr lang="de-DE" sz="1200">
                          <a:solidFill>
                            <a:schemeClr val="accent3"/>
                          </a:solidFill>
                        </a:rPr>
                        <a:t>Laufzeit 30 Tage</a:t>
                      </a:r>
                    </a:p>
                  </a:txBody>
                  <a:tcPr>
                    <a:solidFill>
                      <a:schemeClr val="accent5">
                        <a:alpha val="70000"/>
                      </a:schemeClr>
                    </a:solidFill>
                  </a:tcPr>
                </a:tc>
                <a:extLst>
                  <a:ext uri="{0D108BD9-81ED-4DB2-BD59-A6C34878D82A}">
                    <a16:rowId xmlns:a16="http://schemas.microsoft.com/office/drawing/2014/main" val="1061554144"/>
                  </a:ext>
                </a:extLst>
              </a:tr>
              <a:tr h="527944">
                <a:tc>
                  <a:txBody>
                    <a:bodyPr/>
                    <a:lstStyle/>
                    <a:p>
                      <a:r>
                        <a:rPr lang="de-DE" sz="1200">
                          <a:solidFill>
                            <a:schemeClr val="accent3"/>
                          </a:solidFill>
                        </a:rPr>
                        <a:t>1 x Refresh nach</a:t>
                      </a:r>
                      <a:br>
                        <a:rPr lang="de-DE" sz="1200">
                          <a:solidFill>
                            <a:schemeClr val="accent3"/>
                          </a:solidFill>
                        </a:rPr>
                      </a:br>
                      <a:r>
                        <a:rPr lang="de-DE" sz="1200">
                          <a:solidFill>
                            <a:schemeClr val="accent3"/>
                          </a:solidFill>
                        </a:rPr>
                        <a:t>15 Tagen</a:t>
                      </a:r>
                    </a:p>
                  </a:txBody>
                  <a:tcPr>
                    <a:solidFill>
                      <a:schemeClr val="accent5">
                        <a:alpha val="50000"/>
                      </a:schemeClr>
                    </a:solidFill>
                  </a:tcPr>
                </a:tc>
                <a:extLst>
                  <a:ext uri="{0D108BD9-81ED-4DB2-BD59-A6C34878D82A}">
                    <a16:rowId xmlns:a16="http://schemas.microsoft.com/office/drawing/2014/main" val="210135624"/>
                  </a:ext>
                </a:extLst>
              </a:tr>
              <a:tr h="719932">
                <a:tc>
                  <a:txBody>
                    <a:bodyPr/>
                    <a:lstStyle/>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Ausspielung in einem Newsletter DAB Update</a:t>
                      </a:r>
                    </a:p>
                    <a:p>
                      <a:pPr marL="0" marR="0" lvl="0" indent="0" algn="l" defTabSz="1007950" rtl="0" eaLnBrk="1" fontAlgn="auto" latinLnBrk="0" hangingPunct="1">
                        <a:lnSpc>
                          <a:spcPct val="100000"/>
                        </a:lnSpc>
                        <a:spcBef>
                          <a:spcPts val="0"/>
                        </a:spcBef>
                        <a:spcAft>
                          <a:spcPts val="0"/>
                        </a:spcAft>
                        <a:buClrTx/>
                        <a:buSzTx/>
                        <a:buFontTx/>
                        <a:buNone/>
                        <a:tabLst/>
                        <a:defRPr/>
                      </a:pPr>
                      <a:r>
                        <a:rPr lang="de-DE" sz="1200" dirty="0">
                          <a:solidFill>
                            <a:schemeClr val="accent3"/>
                          </a:solidFill>
                        </a:rPr>
                        <a:t>innerhalb der Laufzeit</a:t>
                      </a:r>
                    </a:p>
                  </a:txBody>
                  <a:tcPr>
                    <a:solidFill>
                      <a:schemeClr val="accent5">
                        <a:alpha val="30000"/>
                      </a:schemeClr>
                    </a:solidFill>
                  </a:tcPr>
                </a:tc>
                <a:extLst>
                  <a:ext uri="{0D108BD9-81ED-4DB2-BD59-A6C34878D82A}">
                    <a16:rowId xmlns:a16="http://schemas.microsoft.com/office/drawing/2014/main" val="1287913743"/>
                  </a:ext>
                </a:extLst>
              </a:tr>
            </a:tbl>
          </a:graphicData>
        </a:graphic>
      </p:graphicFrame>
      <p:graphicFrame>
        <p:nvGraphicFramePr>
          <p:cNvPr id="7" name="Tabelle 6">
            <a:extLst>
              <a:ext uri="{FF2B5EF4-FFF2-40B4-BE49-F238E27FC236}">
                <a16:creationId xmlns:a16="http://schemas.microsoft.com/office/drawing/2014/main" id="{FA4B5225-5AE8-D5CD-40EC-436A3E035540}"/>
              </a:ext>
            </a:extLst>
          </p:cNvPr>
          <p:cNvGraphicFramePr>
            <a:graphicFrameLocks noGrp="1"/>
          </p:cNvGraphicFramePr>
          <p:nvPr>
            <p:extLst>
              <p:ext uri="{D42A27DB-BD31-4B8C-83A1-F6EECF244321}">
                <p14:modId xmlns:p14="http://schemas.microsoft.com/office/powerpoint/2010/main" val="3315055892"/>
              </p:ext>
            </p:extLst>
          </p:nvPr>
        </p:nvGraphicFramePr>
        <p:xfrm>
          <a:off x="6200774" y="2828906"/>
          <a:ext cx="2091636" cy="912416"/>
        </p:xfrm>
        <a:graphic>
          <a:graphicData uri="http://schemas.openxmlformats.org/drawingml/2006/table">
            <a:tbl>
              <a:tblPr firstRow="1" bandRow="1">
                <a:tableStyleId>{5C22544A-7EE6-4342-B048-85BDC9FD1C3A}</a:tableStyleId>
              </a:tblPr>
              <a:tblGrid>
                <a:gridCol w="2091636">
                  <a:extLst>
                    <a:ext uri="{9D8B030D-6E8A-4147-A177-3AD203B41FA5}">
                      <a16:colId xmlns:a16="http://schemas.microsoft.com/office/drawing/2014/main" val="2385607301"/>
                    </a:ext>
                  </a:extLst>
                </a:gridCol>
              </a:tblGrid>
              <a:tr h="456208">
                <a:tc>
                  <a:txBody>
                    <a:bodyPr/>
                    <a:lstStyle/>
                    <a:p>
                      <a:r>
                        <a:rPr lang="de-DE" sz="1600"/>
                        <a:t>Angebot Mini</a:t>
                      </a:r>
                    </a:p>
                  </a:txBody>
                  <a:tcPr>
                    <a:solidFill>
                      <a:schemeClr val="accent5"/>
                    </a:solidFill>
                  </a:tcPr>
                </a:tc>
                <a:extLst>
                  <a:ext uri="{0D108BD9-81ED-4DB2-BD59-A6C34878D82A}">
                    <a16:rowId xmlns:a16="http://schemas.microsoft.com/office/drawing/2014/main" val="3610774158"/>
                  </a:ext>
                </a:extLst>
              </a:tr>
              <a:tr h="456208">
                <a:tc>
                  <a:txBody>
                    <a:bodyPr/>
                    <a:lstStyle/>
                    <a:p>
                      <a:r>
                        <a:rPr lang="de-DE" sz="1200">
                          <a:solidFill>
                            <a:schemeClr val="accent3"/>
                          </a:solidFill>
                        </a:rPr>
                        <a:t>Laufzeit 30 Tage</a:t>
                      </a:r>
                    </a:p>
                  </a:txBody>
                  <a:tcPr>
                    <a:solidFill>
                      <a:schemeClr val="accent5">
                        <a:alpha val="70000"/>
                      </a:schemeClr>
                    </a:solidFill>
                  </a:tcPr>
                </a:tc>
                <a:extLst>
                  <a:ext uri="{0D108BD9-81ED-4DB2-BD59-A6C34878D82A}">
                    <a16:rowId xmlns:a16="http://schemas.microsoft.com/office/drawing/2014/main" val="1061554144"/>
                  </a:ext>
                </a:extLst>
              </a:tr>
            </a:tbl>
          </a:graphicData>
        </a:graphic>
      </p:graphicFrame>
      <p:sp>
        <p:nvSpPr>
          <p:cNvPr id="10" name="Rechteck 9">
            <a:extLst>
              <a:ext uri="{FF2B5EF4-FFF2-40B4-BE49-F238E27FC236}">
                <a16:creationId xmlns:a16="http://schemas.microsoft.com/office/drawing/2014/main" id="{CFBB9C75-7080-3158-FFA0-E87FC76DEBFA}"/>
              </a:ext>
            </a:extLst>
          </p:cNvPr>
          <p:cNvSpPr/>
          <p:nvPr/>
        </p:nvSpPr>
        <p:spPr>
          <a:xfrm>
            <a:off x="6355638" y="5205046"/>
            <a:ext cx="3864344" cy="1523289"/>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A43A87D-6A86-38FE-E63D-1F18C6F80418}"/>
              </a:ext>
            </a:extLst>
          </p:cNvPr>
          <p:cNvSpPr txBox="1"/>
          <p:nvPr/>
        </p:nvSpPr>
        <p:spPr>
          <a:xfrm>
            <a:off x="6525501" y="5333784"/>
            <a:ext cx="3524618" cy="1277273"/>
          </a:xfrm>
          <a:prstGeom prst="rect">
            <a:avLst/>
          </a:prstGeom>
          <a:noFill/>
        </p:spPr>
        <p:txBody>
          <a:bodyPr wrap="square" lIns="91440" tIns="45720" rIns="91440" bIns="45720" anchor="t">
            <a:spAutoFit/>
          </a:bodyPr>
          <a:lstStyle/>
          <a:p>
            <a:r>
              <a:rPr lang="de-DE" sz="1100" b="1" dirty="0">
                <a:solidFill>
                  <a:schemeClr val="bg1"/>
                </a:solidFill>
                <a:latin typeface="TT Hoves Pro"/>
              </a:rPr>
              <a:t>TOP Job </a:t>
            </a:r>
            <a:r>
              <a:rPr lang="de-DE" sz="1100" dirty="0">
                <a:solidFill>
                  <a:schemeClr val="bg1"/>
                </a:solidFill>
                <a:latin typeface="TT Hoves Pro"/>
              </a:rPr>
              <a:t>Ausspielungen garantieren höhere Aufmerksamkeit, weil Ihr Angebot wesentlich mehr Touchpoints mit der Zielgruppe bekommt. </a:t>
            </a:r>
          </a:p>
          <a:p>
            <a:r>
              <a:rPr lang="de-DE" sz="1100" dirty="0">
                <a:solidFill>
                  <a:schemeClr val="bg1"/>
                </a:solidFill>
                <a:latin typeface="TT Hoves Pro"/>
              </a:rPr>
              <a:t>Durch die </a:t>
            </a:r>
            <a:r>
              <a:rPr lang="de-DE" sz="1100" b="1" dirty="0">
                <a:solidFill>
                  <a:schemeClr val="bg1"/>
                </a:solidFill>
                <a:latin typeface="TT Hoves Pro"/>
              </a:rPr>
              <a:t>Refresh-Funktion</a:t>
            </a:r>
            <a:r>
              <a:rPr lang="de-DE" sz="1100" dirty="0">
                <a:solidFill>
                  <a:schemeClr val="bg1"/>
                </a:solidFill>
                <a:latin typeface="TT Hoves Pro"/>
              </a:rPr>
              <a:t> erhält Ihre Anzeige ein neues Veröffentlichungsdatum. Da die Ergebnistreffer nach Aktualität sortiert sind, schieben Sie damit Ihr Stellenangebot zurück nach oben. 	 </a:t>
            </a:r>
            <a:endParaRPr lang="de-DE" sz="1100" dirty="0">
              <a:solidFill>
                <a:schemeClr val="bg1"/>
              </a:solidFill>
              <a:latin typeface="Aptos"/>
            </a:endParaRPr>
          </a:p>
        </p:txBody>
      </p:sp>
      <p:sp>
        <p:nvSpPr>
          <p:cNvPr id="4" name="Textfeld 3">
            <a:extLst>
              <a:ext uri="{FF2B5EF4-FFF2-40B4-BE49-F238E27FC236}">
                <a16:creationId xmlns:a16="http://schemas.microsoft.com/office/drawing/2014/main" id="{1769E9B0-AA0D-B4D6-7E99-3BF03FD6798A}"/>
              </a:ext>
            </a:extLst>
          </p:cNvPr>
          <p:cNvSpPr txBox="1"/>
          <p:nvPr/>
        </p:nvSpPr>
        <p:spPr>
          <a:xfrm>
            <a:off x="763908" y="6303168"/>
            <a:ext cx="2091636" cy="307777"/>
          </a:xfrm>
          <a:prstGeom prst="rect">
            <a:avLst/>
          </a:prstGeom>
          <a:solidFill>
            <a:schemeClr val="accent5"/>
          </a:solidFill>
          <a:ln w="19050">
            <a:solidFill>
              <a:schemeClr val="bg1"/>
            </a:solidFill>
          </a:ln>
        </p:spPr>
        <p:txBody>
          <a:bodyPr wrap="square" rtlCol="0">
            <a:spAutoFit/>
          </a:bodyPr>
          <a:lstStyle/>
          <a:p>
            <a:pPr algn="r"/>
            <a:r>
              <a:rPr lang="de-DE" sz="1400" b="1">
                <a:solidFill>
                  <a:schemeClr val="bg1"/>
                </a:solidFill>
              </a:rPr>
              <a:t>Preis Premium 3.700,- €</a:t>
            </a:r>
          </a:p>
        </p:txBody>
      </p:sp>
      <p:sp>
        <p:nvSpPr>
          <p:cNvPr id="14" name="Textfeld 13">
            <a:extLst>
              <a:ext uri="{FF2B5EF4-FFF2-40B4-BE49-F238E27FC236}">
                <a16:creationId xmlns:a16="http://schemas.microsoft.com/office/drawing/2014/main" id="{923625FD-937E-16B8-F46E-5B3AD49B0274}"/>
              </a:ext>
            </a:extLst>
          </p:cNvPr>
          <p:cNvSpPr txBox="1"/>
          <p:nvPr/>
        </p:nvSpPr>
        <p:spPr>
          <a:xfrm>
            <a:off x="3482342" y="5146923"/>
            <a:ext cx="2091636" cy="307777"/>
          </a:xfrm>
          <a:prstGeom prst="rect">
            <a:avLst/>
          </a:prstGeom>
          <a:solidFill>
            <a:schemeClr val="accent5"/>
          </a:solidFill>
          <a:ln w="19050">
            <a:solidFill>
              <a:schemeClr val="bg1"/>
            </a:solidFill>
          </a:ln>
        </p:spPr>
        <p:txBody>
          <a:bodyPr wrap="square" rtlCol="0">
            <a:spAutoFit/>
          </a:bodyPr>
          <a:lstStyle/>
          <a:p>
            <a:pPr algn="r"/>
            <a:r>
              <a:rPr lang="de-DE" sz="1400" b="1">
                <a:solidFill>
                  <a:schemeClr val="bg1"/>
                </a:solidFill>
              </a:rPr>
              <a:t>Preis Standard 2.500,- €</a:t>
            </a:r>
          </a:p>
        </p:txBody>
      </p:sp>
      <p:sp>
        <p:nvSpPr>
          <p:cNvPr id="15" name="Textfeld 14">
            <a:extLst>
              <a:ext uri="{FF2B5EF4-FFF2-40B4-BE49-F238E27FC236}">
                <a16:creationId xmlns:a16="http://schemas.microsoft.com/office/drawing/2014/main" id="{A421749C-F92E-B88C-4402-8BCA922DCC3E}"/>
              </a:ext>
            </a:extLst>
          </p:cNvPr>
          <p:cNvSpPr txBox="1"/>
          <p:nvPr/>
        </p:nvSpPr>
        <p:spPr>
          <a:xfrm>
            <a:off x="6196175" y="3816888"/>
            <a:ext cx="2091636" cy="307777"/>
          </a:xfrm>
          <a:prstGeom prst="rect">
            <a:avLst/>
          </a:prstGeom>
          <a:solidFill>
            <a:schemeClr val="accent5"/>
          </a:solidFill>
          <a:ln w="19050">
            <a:solidFill>
              <a:schemeClr val="bg1"/>
            </a:solidFill>
          </a:ln>
        </p:spPr>
        <p:txBody>
          <a:bodyPr wrap="square" rtlCol="0">
            <a:spAutoFit/>
          </a:bodyPr>
          <a:lstStyle/>
          <a:p>
            <a:r>
              <a:rPr lang="de-DE" sz="1400" b="1">
                <a:solidFill>
                  <a:schemeClr val="bg1"/>
                </a:solidFill>
              </a:rPr>
              <a:t>Preis Mini 1.300,- €</a:t>
            </a:r>
          </a:p>
        </p:txBody>
      </p:sp>
      <p:sp>
        <p:nvSpPr>
          <p:cNvPr id="16" name="Textfeld 15">
            <a:extLst>
              <a:ext uri="{FF2B5EF4-FFF2-40B4-BE49-F238E27FC236}">
                <a16:creationId xmlns:a16="http://schemas.microsoft.com/office/drawing/2014/main" id="{A6DF7839-34B5-191E-0059-72A9EEF50540}"/>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59877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AA78-E720-AC61-FE99-130A93F1A4C0}"/>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F9EDCE1E-7FD7-01DF-79BE-00DCFC5B5A9C}"/>
              </a:ext>
            </a:extLst>
          </p:cNvPr>
          <p:cNvSpPr txBox="1"/>
          <p:nvPr/>
        </p:nvSpPr>
        <p:spPr>
          <a:xfrm>
            <a:off x="483964" y="1832109"/>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Technische Angaben</a:t>
            </a:r>
          </a:p>
        </p:txBody>
      </p:sp>
      <p:cxnSp>
        <p:nvCxnSpPr>
          <p:cNvPr id="7" name="Gerade Verbindung 6">
            <a:extLst>
              <a:ext uri="{FF2B5EF4-FFF2-40B4-BE49-F238E27FC236}">
                <a16:creationId xmlns:a16="http://schemas.microsoft.com/office/drawing/2014/main" id="{34DD19E2-FB56-A608-CF63-937B925E8399}"/>
              </a:ext>
            </a:extLst>
          </p:cNvPr>
          <p:cNvCxnSpPr>
            <a:cxnSpLocks/>
          </p:cNvCxnSpPr>
          <p:nvPr/>
        </p:nvCxnSpPr>
        <p:spPr>
          <a:xfrm>
            <a:off x="483964" y="2149748"/>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49F84A03-976D-B24E-94F1-33061C2F9ACB}"/>
              </a:ext>
            </a:extLst>
          </p:cNvPr>
          <p:cNvSpPr txBox="1"/>
          <p:nvPr/>
        </p:nvSpPr>
        <p:spPr>
          <a:xfrm>
            <a:off x="483964" y="1320800"/>
            <a:ext cx="686085" cy="400110"/>
          </a:xfrm>
          <a:prstGeom prst="rect">
            <a:avLst/>
          </a:prstGeom>
          <a:noFill/>
        </p:spPr>
        <p:txBody>
          <a:bodyPr wrap="none" lIns="0" rIns="0" rtlCol="0">
            <a:spAutoFit/>
          </a:bodyPr>
          <a:lstStyle/>
          <a:p>
            <a:r>
              <a:rPr lang="de-DE" sz="2000" b="1">
                <a:latin typeface="TT Hoves Pro" panose="020B0003020000020203" pitchFamily="34" charset="77"/>
              </a:rPr>
              <a:t>Facts</a:t>
            </a:r>
          </a:p>
        </p:txBody>
      </p:sp>
      <p:cxnSp>
        <p:nvCxnSpPr>
          <p:cNvPr id="9" name="Gerade Verbindung 8">
            <a:extLst>
              <a:ext uri="{FF2B5EF4-FFF2-40B4-BE49-F238E27FC236}">
                <a16:creationId xmlns:a16="http://schemas.microsoft.com/office/drawing/2014/main" id="{08ECAA21-4FAC-5F95-DDEC-457544EE740B}"/>
              </a:ext>
            </a:extLst>
          </p:cNvPr>
          <p:cNvCxnSpPr>
            <a:cxnSpLocks/>
          </p:cNvCxnSpPr>
          <p:nvPr/>
        </p:nvCxnSpPr>
        <p:spPr>
          <a:xfrm>
            <a:off x="483964" y="2451500"/>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8570E6C0-A4B1-CD19-1E84-B43EBA8E21E1}"/>
              </a:ext>
            </a:extLst>
          </p:cNvPr>
          <p:cNvSpPr txBox="1"/>
          <p:nvPr/>
        </p:nvSpPr>
        <p:spPr>
          <a:xfrm>
            <a:off x="483964" y="2167820"/>
            <a:ext cx="1600868" cy="261610"/>
          </a:xfrm>
          <a:prstGeom prst="rect">
            <a:avLst/>
          </a:prstGeom>
          <a:noFill/>
        </p:spPr>
        <p:txBody>
          <a:bodyPr wrap="square" lIns="0" rIns="0" rtlCol="0">
            <a:spAutoFit/>
          </a:bodyPr>
          <a:lstStyle/>
          <a:p>
            <a:r>
              <a:rPr lang="de-DE" sz="1100" b="1">
                <a:latin typeface="TT Hoves Pro" panose="020B0003020000020203" pitchFamily="34" charset="77"/>
              </a:rPr>
              <a:t>Innenteil</a:t>
            </a:r>
          </a:p>
        </p:txBody>
      </p:sp>
      <p:cxnSp>
        <p:nvCxnSpPr>
          <p:cNvPr id="11" name="Gerade Verbindung 10">
            <a:extLst>
              <a:ext uri="{FF2B5EF4-FFF2-40B4-BE49-F238E27FC236}">
                <a16:creationId xmlns:a16="http://schemas.microsoft.com/office/drawing/2014/main" id="{B4057C39-BD82-830B-2165-1910BDC7385E}"/>
              </a:ext>
            </a:extLst>
          </p:cNvPr>
          <p:cNvCxnSpPr>
            <a:cxnSpLocks/>
          </p:cNvCxnSpPr>
          <p:nvPr/>
        </p:nvCxnSpPr>
        <p:spPr>
          <a:xfrm>
            <a:off x="483964" y="2762396"/>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3" name="Gerade Verbindung 12">
            <a:extLst>
              <a:ext uri="{FF2B5EF4-FFF2-40B4-BE49-F238E27FC236}">
                <a16:creationId xmlns:a16="http://schemas.microsoft.com/office/drawing/2014/main" id="{6F32A89D-EBAF-4119-C575-371AE1DEB971}"/>
              </a:ext>
            </a:extLst>
          </p:cNvPr>
          <p:cNvCxnSpPr>
            <a:cxnSpLocks/>
          </p:cNvCxnSpPr>
          <p:nvPr/>
        </p:nvCxnSpPr>
        <p:spPr>
          <a:xfrm>
            <a:off x="483964" y="3073292"/>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id="{481B3CCF-942C-55D6-F3B6-A7093F6DC142}"/>
              </a:ext>
            </a:extLst>
          </p:cNvPr>
          <p:cNvSpPr txBox="1"/>
          <p:nvPr/>
        </p:nvSpPr>
        <p:spPr>
          <a:xfrm>
            <a:off x="483964" y="2472752"/>
            <a:ext cx="1600868" cy="261610"/>
          </a:xfrm>
          <a:prstGeom prst="rect">
            <a:avLst/>
          </a:prstGeom>
          <a:noFill/>
        </p:spPr>
        <p:txBody>
          <a:bodyPr wrap="square" lIns="0" rIns="0" rtlCol="0">
            <a:spAutoFit/>
          </a:bodyPr>
          <a:lstStyle/>
          <a:p>
            <a:r>
              <a:rPr lang="de-DE" sz="1100" b="1">
                <a:latin typeface="TT Hoves Pro" panose="020B0003020000020203" pitchFamily="34" charset="77"/>
              </a:rPr>
              <a:t>Heftformat</a:t>
            </a:r>
          </a:p>
        </p:txBody>
      </p:sp>
      <p:cxnSp>
        <p:nvCxnSpPr>
          <p:cNvPr id="15" name="Gerade Verbindung 14">
            <a:extLst>
              <a:ext uri="{FF2B5EF4-FFF2-40B4-BE49-F238E27FC236}">
                <a16:creationId xmlns:a16="http://schemas.microsoft.com/office/drawing/2014/main" id="{6C7A9E75-3305-50D8-8A76-37A7211718D0}"/>
              </a:ext>
            </a:extLst>
          </p:cNvPr>
          <p:cNvCxnSpPr>
            <a:cxnSpLocks/>
          </p:cNvCxnSpPr>
          <p:nvPr/>
        </p:nvCxnSpPr>
        <p:spPr>
          <a:xfrm>
            <a:off x="483964" y="337504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 name="Gerade Verbindung 16">
            <a:extLst>
              <a:ext uri="{FF2B5EF4-FFF2-40B4-BE49-F238E27FC236}">
                <a16:creationId xmlns:a16="http://schemas.microsoft.com/office/drawing/2014/main" id="{8D33C64D-EE2A-03C3-D367-5873DA6F9625}"/>
              </a:ext>
            </a:extLst>
          </p:cNvPr>
          <p:cNvCxnSpPr>
            <a:cxnSpLocks/>
          </p:cNvCxnSpPr>
          <p:nvPr/>
        </p:nvCxnSpPr>
        <p:spPr>
          <a:xfrm>
            <a:off x="483964" y="3695084"/>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Gerade Verbindung 18">
            <a:extLst>
              <a:ext uri="{FF2B5EF4-FFF2-40B4-BE49-F238E27FC236}">
                <a16:creationId xmlns:a16="http://schemas.microsoft.com/office/drawing/2014/main" id="{78555E07-2270-B4D9-D34E-E2591EE9D408}"/>
              </a:ext>
            </a:extLst>
          </p:cNvPr>
          <p:cNvCxnSpPr>
            <a:cxnSpLocks/>
          </p:cNvCxnSpPr>
          <p:nvPr/>
        </p:nvCxnSpPr>
        <p:spPr>
          <a:xfrm>
            <a:off x="483964" y="4015828"/>
            <a:ext cx="407787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9D012966-ECAC-8145-1590-427849E0C027}"/>
              </a:ext>
            </a:extLst>
          </p:cNvPr>
          <p:cNvSpPr txBox="1"/>
          <p:nvPr/>
        </p:nvSpPr>
        <p:spPr>
          <a:xfrm>
            <a:off x="483964" y="2778845"/>
            <a:ext cx="1600868" cy="261610"/>
          </a:xfrm>
          <a:prstGeom prst="rect">
            <a:avLst/>
          </a:prstGeom>
          <a:noFill/>
        </p:spPr>
        <p:txBody>
          <a:bodyPr wrap="square" lIns="0" rIns="0" rtlCol="0">
            <a:spAutoFit/>
          </a:bodyPr>
          <a:lstStyle/>
          <a:p>
            <a:r>
              <a:rPr lang="de-DE" sz="1100" b="1">
                <a:latin typeface="TT Hoves Pro" panose="020B0003020000020203" pitchFamily="34" charset="77"/>
              </a:rPr>
              <a:t>Rasterweite</a:t>
            </a:r>
          </a:p>
        </p:txBody>
      </p:sp>
      <p:sp>
        <p:nvSpPr>
          <p:cNvPr id="22" name="Textfeld 21">
            <a:extLst>
              <a:ext uri="{FF2B5EF4-FFF2-40B4-BE49-F238E27FC236}">
                <a16:creationId xmlns:a16="http://schemas.microsoft.com/office/drawing/2014/main" id="{96C6B7ED-10D3-AA93-C3C0-0B62E82F4D5F}"/>
              </a:ext>
            </a:extLst>
          </p:cNvPr>
          <p:cNvSpPr txBox="1"/>
          <p:nvPr/>
        </p:nvSpPr>
        <p:spPr>
          <a:xfrm>
            <a:off x="1837276" y="2167820"/>
            <a:ext cx="2724564" cy="261610"/>
          </a:xfrm>
          <a:prstGeom prst="rect">
            <a:avLst/>
          </a:prstGeom>
          <a:noFill/>
        </p:spPr>
        <p:txBody>
          <a:bodyPr wrap="square" lIns="0" rIns="0" rtlCol="0">
            <a:spAutoFit/>
          </a:bodyPr>
          <a:lstStyle/>
          <a:p>
            <a:r>
              <a:rPr lang="de-DE" sz="1100">
                <a:latin typeface="TT Hoves Pro" panose="020B0003020000020203" pitchFamily="34" charset="77"/>
              </a:rPr>
              <a:t>4/4 farbig Euroskala Rollenoffset</a:t>
            </a:r>
          </a:p>
        </p:txBody>
      </p:sp>
      <p:sp>
        <p:nvSpPr>
          <p:cNvPr id="24" name="Textfeld 23">
            <a:extLst>
              <a:ext uri="{FF2B5EF4-FFF2-40B4-BE49-F238E27FC236}">
                <a16:creationId xmlns:a16="http://schemas.microsoft.com/office/drawing/2014/main" id="{547ADF0C-C57D-05F1-2C2C-67E6880ADB3B}"/>
              </a:ext>
            </a:extLst>
          </p:cNvPr>
          <p:cNvSpPr txBox="1"/>
          <p:nvPr/>
        </p:nvSpPr>
        <p:spPr>
          <a:xfrm>
            <a:off x="1837276" y="2472752"/>
            <a:ext cx="2724564" cy="261610"/>
          </a:xfrm>
          <a:prstGeom prst="rect">
            <a:avLst/>
          </a:prstGeom>
          <a:noFill/>
        </p:spPr>
        <p:txBody>
          <a:bodyPr wrap="square" lIns="0" rIns="0" rtlCol="0">
            <a:spAutoFit/>
          </a:bodyPr>
          <a:lstStyle/>
          <a:p>
            <a:r>
              <a:rPr lang="de-DE" sz="1100">
                <a:latin typeface="TT Hoves Pro" panose="020B0003020000020203" pitchFamily="34" charset="77"/>
              </a:rPr>
              <a:t>210 mm breit, 280 mm hoch</a:t>
            </a:r>
          </a:p>
        </p:txBody>
      </p:sp>
      <p:sp>
        <p:nvSpPr>
          <p:cNvPr id="27" name="Textfeld 26">
            <a:extLst>
              <a:ext uri="{FF2B5EF4-FFF2-40B4-BE49-F238E27FC236}">
                <a16:creationId xmlns:a16="http://schemas.microsoft.com/office/drawing/2014/main" id="{4A83AE1E-6FF9-217C-B0A8-DCF853118431}"/>
              </a:ext>
            </a:extLst>
          </p:cNvPr>
          <p:cNvSpPr txBox="1"/>
          <p:nvPr/>
        </p:nvSpPr>
        <p:spPr>
          <a:xfrm>
            <a:off x="1837276" y="2778845"/>
            <a:ext cx="2724564" cy="261610"/>
          </a:xfrm>
          <a:prstGeom prst="rect">
            <a:avLst/>
          </a:prstGeom>
          <a:noFill/>
        </p:spPr>
        <p:txBody>
          <a:bodyPr wrap="square" lIns="0" rIns="0" rtlCol="0">
            <a:spAutoFit/>
          </a:bodyPr>
          <a:lstStyle/>
          <a:p>
            <a:r>
              <a:rPr lang="de-DE" sz="1100">
                <a:latin typeface="TT Hoves Pro" panose="020B0003020000020203" pitchFamily="34" charset="77"/>
              </a:rPr>
              <a:t>70er Raster</a:t>
            </a:r>
          </a:p>
        </p:txBody>
      </p:sp>
      <p:sp>
        <p:nvSpPr>
          <p:cNvPr id="30" name="Textfeld 29">
            <a:extLst>
              <a:ext uri="{FF2B5EF4-FFF2-40B4-BE49-F238E27FC236}">
                <a16:creationId xmlns:a16="http://schemas.microsoft.com/office/drawing/2014/main" id="{16BECB17-3367-397F-AA2B-27DA700EA7F9}"/>
              </a:ext>
            </a:extLst>
          </p:cNvPr>
          <p:cNvSpPr txBox="1"/>
          <p:nvPr/>
        </p:nvSpPr>
        <p:spPr>
          <a:xfrm>
            <a:off x="483964" y="3398068"/>
            <a:ext cx="1600868" cy="430887"/>
          </a:xfrm>
          <a:prstGeom prst="rect">
            <a:avLst/>
          </a:prstGeom>
          <a:noFill/>
        </p:spPr>
        <p:txBody>
          <a:bodyPr wrap="square" lIns="0" rIns="0" rtlCol="0">
            <a:spAutoFit/>
          </a:bodyPr>
          <a:lstStyle/>
          <a:p>
            <a:r>
              <a:rPr lang="de-DE" sz="1100" b="1">
                <a:latin typeface="TT Hoves Pro" panose="020B0003020000020203" pitchFamily="34" charset="77"/>
              </a:rPr>
              <a:t>PDF-Standard	</a:t>
            </a:r>
          </a:p>
        </p:txBody>
      </p:sp>
      <p:sp>
        <p:nvSpPr>
          <p:cNvPr id="31" name="Textfeld 30">
            <a:extLst>
              <a:ext uri="{FF2B5EF4-FFF2-40B4-BE49-F238E27FC236}">
                <a16:creationId xmlns:a16="http://schemas.microsoft.com/office/drawing/2014/main" id="{4E60F5FA-FC40-E4D5-1FAE-B1042A540901}"/>
              </a:ext>
            </a:extLst>
          </p:cNvPr>
          <p:cNvSpPr txBox="1"/>
          <p:nvPr/>
        </p:nvSpPr>
        <p:spPr>
          <a:xfrm>
            <a:off x="1837276" y="3398068"/>
            <a:ext cx="2724564" cy="261610"/>
          </a:xfrm>
          <a:prstGeom prst="rect">
            <a:avLst/>
          </a:prstGeom>
          <a:noFill/>
        </p:spPr>
        <p:txBody>
          <a:bodyPr wrap="square" lIns="0" rIns="0" rtlCol="0">
            <a:spAutoFit/>
          </a:bodyPr>
          <a:lstStyle/>
          <a:p>
            <a:r>
              <a:rPr lang="de-DE" sz="1100" dirty="0">
                <a:latin typeface="TT Hoves Pro" panose="020B0003020000020203" pitchFamily="34" charset="77"/>
              </a:rPr>
              <a:t>PDF/X-4	</a:t>
            </a:r>
          </a:p>
        </p:txBody>
      </p:sp>
      <p:sp>
        <p:nvSpPr>
          <p:cNvPr id="40" name="Textfeld 39">
            <a:extLst>
              <a:ext uri="{FF2B5EF4-FFF2-40B4-BE49-F238E27FC236}">
                <a16:creationId xmlns:a16="http://schemas.microsoft.com/office/drawing/2014/main" id="{E6193E60-43C5-96D0-85AE-B03394576DC1}"/>
              </a:ext>
            </a:extLst>
          </p:cNvPr>
          <p:cNvSpPr txBox="1"/>
          <p:nvPr/>
        </p:nvSpPr>
        <p:spPr>
          <a:xfrm>
            <a:off x="501548" y="3711982"/>
            <a:ext cx="1600868" cy="261610"/>
          </a:xfrm>
          <a:prstGeom prst="rect">
            <a:avLst/>
          </a:prstGeom>
          <a:noFill/>
        </p:spPr>
        <p:txBody>
          <a:bodyPr wrap="square" lIns="0" rIns="0" rtlCol="0">
            <a:spAutoFit/>
          </a:bodyPr>
          <a:lstStyle/>
          <a:p>
            <a:r>
              <a:rPr lang="de-DE" sz="1100" b="1">
                <a:latin typeface="TT Hoves Pro" panose="020B0003020000020203" pitchFamily="34" charset="77"/>
              </a:rPr>
              <a:t>Proof</a:t>
            </a:r>
          </a:p>
        </p:txBody>
      </p:sp>
      <p:sp>
        <p:nvSpPr>
          <p:cNvPr id="41" name="Textfeld 40">
            <a:extLst>
              <a:ext uri="{FF2B5EF4-FFF2-40B4-BE49-F238E27FC236}">
                <a16:creationId xmlns:a16="http://schemas.microsoft.com/office/drawing/2014/main" id="{7474A578-2B46-F0F9-3D4E-09924522507D}"/>
              </a:ext>
            </a:extLst>
          </p:cNvPr>
          <p:cNvSpPr txBox="1"/>
          <p:nvPr/>
        </p:nvSpPr>
        <p:spPr>
          <a:xfrm>
            <a:off x="1854860" y="3711982"/>
            <a:ext cx="2724564" cy="430887"/>
          </a:xfrm>
          <a:prstGeom prst="rect">
            <a:avLst/>
          </a:prstGeom>
          <a:noFill/>
        </p:spPr>
        <p:txBody>
          <a:bodyPr wrap="square" lIns="0" rIns="0" rtlCol="0">
            <a:spAutoFit/>
          </a:bodyPr>
          <a:lstStyle/>
          <a:p>
            <a:r>
              <a:rPr lang="de-DE" sz="1100">
                <a:latin typeface="TT Hoves Pro" panose="020B0003020000020203" pitchFamily="34" charset="77"/>
              </a:rPr>
              <a:t>Farbverbindlich gemäß ISO 12647-7	</a:t>
            </a:r>
          </a:p>
        </p:txBody>
      </p:sp>
      <p:cxnSp>
        <p:nvCxnSpPr>
          <p:cNvPr id="52" name="Gerade Verbindung 51">
            <a:extLst>
              <a:ext uri="{FF2B5EF4-FFF2-40B4-BE49-F238E27FC236}">
                <a16:creationId xmlns:a16="http://schemas.microsoft.com/office/drawing/2014/main" id="{2B98BCBE-F6FD-9C4B-F281-8A2BA0CE270E}"/>
              </a:ext>
            </a:extLst>
          </p:cNvPr>
          <p:cNvCxnSpPr>
            <a:cxnSpLocks/>
          </p:cNvCxnSpPr>
          <p:nvPr/>
        </p:nvCxnSpPr>
        <p:spPr>
          <a:xfrm>
            <a:off x="5028532" y="2136323"/>
            <a:ext cx="425262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CEEDB473-7B64-A622-CB14-C336A18FF5FB}"/>
              </a:ext>
            </a:extLst>
          </p:cNvPr>
          <p:cNvSpPr txBox="1"/>
          <p:nvPr/>
        </p:nvSpPr>
        <p:spPr>
          <a:xfrm>
            <a:off x="483964" y="3086389"/>
            <a:ext cx="1600868" cy="261610"/>
          </a:xfrm>
          <a:prstGeom prst="rect">
            <a:avLst/>
          </a:prstGeom>
          <a:noFill/>
        </p:spPr>
        <p:txBody>
          <a:bodyPr wrap="square" lIns="0" rIns="0" rtlCol="0">
            <a:spAutoFit/>
          </a:bodyPr>
          <a:lstStyle/>
          <a:p>
            <a:r>
              <a:rPr lang="de-DE" sz="1100" b="1">
                <a:latin typeface="TT Hoves Pro" panose="020B0003020000020203" pitchFamily="34" charset="77"/>
              </a:rPr>
              <a:t>Profil</a:t>
            </a:r>
          </a:p>
        </p:txBody>
      </p:sp>
      <p:sp>
        <p:nvSpPr>
          <p:cNvPr id="38" name="Textfeld 37">
            <a:extLst>
              <a:ext uri="{FF2B5EF4-FFF2-40B4-BE49-F238E27FC236}">
                <a16:creationId xmlns:a16="http://schemas.microsoft.com/office/drawing/2014/main" id="{5A253660-0B3C-49B6-9813-F50770E11817}"/>
              </a:ext>
            </a:extLst>
          </p:cNvPr>
          <p:cNvSpPr txBox="1"/>
          <p:nvPr/>
        </p:nvSpPr>
        <p:spPr>
          <a:xfrm>
            <a:off x="1837276" y="3086389"/>
            <a:ext cx="2724564" cy="261610"/>
          </a:xfrm>
          <a:prstGeom prst="rect">
            <a:avLst/>
          </a:prstGeom>
          <a:noFill/>
        </p:spPr>
        <p:txBody>
          <a:bodyPr wrap="square" lIns="0" rIns="0" rtlCol="0">
            <a:spAutoFit/>
          </a:bodyPr>
          <a:lstStyle/>
          <a:p>
            <a:r>
              <a:rPr lang="de-DE" sz="1100" dirty="0">
                <a:latin typeface="TT Hoves Pro" panose="020B0003020000020203" pitchFamily="34" charset="77"/>
              </a:rPr>
              <a:t>Inhaltsseiten: </a:t>
            </a:r>
            <a:r>
              <a:rPr lang="de-DE" sz="1100" dirty="0" err="1">
                <a:latin typeface="TT Hoves Pro" panose="020B0003020000020203" pitchFamily="34" charset="77"/>
              </a:rPr>
              <a:t>PSO_LWC_Improved-eci.icc</a:t>
            </a:r>
            <a:endParaRPr lang="de-DE" sz="1100" dirty="0">
              <a:latin typeface="TT Hoves Pro" panose="020B0003020000020203" pitchFamily="34" charset="77"/>
            </a:endParaRPr>
          </a:p>
        </p:txBody>
      </p:sp>
      <p:sp>
        <p:nvSpPr>
          <p:cNvPr id="2" name="Textfeld 1">
            <a:extLst>
              <a:ext uri="{FF2B5EF4-FFF2-40B4-BE49-F238E27FC236}">
                <a16:creationId xmlns:a16="http://schemas.microsoft.com/office/drawing/2014/main" id="{32D88FB5-087B-72BE-4836-B4DC780FCEDC}"/>
              </a:ext>
            </a:extLst>
          </p:cNvPr>
          <p:cNvSpPr txBox="1"/>
          <p:nvPr/>
        </p:nvSpPr>
        <p:spPr>
          <a:xfrm>
            <a:off x="509096" y="4036393"/>
            <a:ext cx="1600868" cy="261610"/>
          </a:xfrm>
          <a:prstGeom prst="rect">
            <a:avLst/>
          </a:prstGeom>
          <a:noFill/>
        </p:spPr>
        <p:txBody>
          <a:bodyPr wrap="square" lIns="0" rIns="0" rtlCol="0">
            <a:spAutoFit/>
          </a:bodyPr>
          <a:lstStyle/>
          <a:p>
            <a:r>
              <a:rPr lang="de-DE" sz="1100" b="1">
                <a:latin typeface="TT Hoves Pro" panose="020B0003020000020203" pitchFamily="34" charset="77"/>
              </a:rPr>
              <a:t>Druckunterlagen</a:t>
            </a:r>
          </a:p>
        </p:txBody>
      </p:sp>
      <p:sp>
        <p:nvSpPr>
          <p:cNvPr id="4" name="Textfeld 3">
            <a:extLst>
              <a:ext uri="{FF2B5EF4-FFF2-40B4-BE49-F238E27FC236}">
                <a16:creationId xmlns:a16="http://schemas.microsoft.com/office/drawing/2014/main" id="{C5DFB7F8-19EE-E93D-1DE2-48943FBE8366}"/>
              </a:ext>
            </a:extLst>
          </p:cNvPr>
          <p:cNvSpPr txBox="1"/>
          <p:nvPr/>
        </p:nvSpPr>
        <p:spPr>
          <a:xfrm>
            <a:off x="1862408" y="4036393"/>
            <a:ext cx="2724564" cy="1615827"/>
          </a:xfrm>
          <a:prstGeom prst="rect">
            <a:avLst/>
          </a:prstGeom>
          <a:noFill/>
        </p:spPr>
        <p:txBody>
          <a:bodyPr wrap="square" lIns="0" rIns="0" rtlCol="0">
            <a:spAutoFit/>
          </a:bodyPr>
          <a:lstStyle/>
          <a:p>
            <a:r>
              <a:rPr lang="de-DE" sz="1100">
                <a:latin typeface="TT Hoves Pro" panose="020B0003020000020203" pitchFamily="34" charset="77"/>
              </a:rPr>
              <a:t>Bitte liefern Sie uns die Druckvorlagen für Ihre Printanzeige im gebuchten Format als druckfähiges PDF. Sollten Sie nur Text und Bild/Logo vorliegen haben, unterstützt unsere Grafik bei der Erstellung der Anzeigen. Dabei ist 1 Korrekturschleife im Preis enthalten. Sollten weitere Korrekturen nötig sein, berechnen wir einen Aufpreis nach Aufwand. </a:t>
            </a:r>
          </a:p>
        </p:txBody>
      </p:sp>
      <p:sp>
        <p:nvSpPr>
          <p:cNvPr id="28" name="Textfeld 27">
            <a:extLst>
              <a:ext uri="{FF2B5EF4-FFF2-40B4-BE49-F238E27FC236}">
                <a16:creationId xmlns:a16="http://schemas.microsoft.com/office/drawing/2014/main" id="{3943EDB8-702E-A659-7F49-88DA20C75EFB}"/>
              </a:ext>
            </a:extLst>
          </p:cNvPr>
          <p:cNvSpPr txBox="1"/>
          <p:nvPr/>
        </p:nvSpPr>
        <p:spPr>
          <a:xfrm>
            <a:off x="5028532" y="2136323"/>
            <a:ext cx="1600868" cy="430887"/>
          </a:xfrm>
          <a:prstGeom prst="rect">
            <a:avLst/>
          </a:prstGeom>
          <a:noFill/>
        </p:spPr>
        <p:txBody>
          <a:bodyPr wrap="square" lIns="0" rIns="0" rtlCol="0">
            <a:spAutoFit/>
          </a:bodyPr>
          <a:lstStyle/>
          <a:p>
            <a:r>
              <a:rPr lang="de-DE" sz="1100" b="1">
                <a:latin typeface="TT Hoves Pro" panose="020B0003020000020203" pitchFamily="34" charset="77"/>
              </a:rPr>
              <a:t>Selbstschaltungstool	</a:t>
            </a:r>
          </a:p>
        </p:txBody>
      </p:sp>
      <p:sp>
        <p:nvSpPr>
          <p:cNvPr id="59" name="Textfeld 58">
            <a:extLst>
              <a:ext uri="{FF2B5EF4-FFF2-40B4-BE49-F238E27FC236}">
                <a16:creationId xmlns:a16="http://schemas.microsoft.com/office/drawing/2014/main" id="{6EC9D3B0-E6A2-6D69-F2D2-92C4DFC9FBD2}"/>
              </a:ext>
            </a:extLst>
          </p:cNvPr>
          <p:cNvSpPr txBox="1"/>
          <p:nvPr/>
        </p:nvSpPr>
        <p:spPr>
          <a:xfrm>
            <a:off x="6664482" y="2146959"/>
            <a:ext cx="2581596" cy="1277273"/>
          </a:xfrm>
          <a:prstGeom prst="rect">
            <a:avLst/>
          </a:prstGeom>
          <a:noFill/>
        </p:spPr>
        <p:txBody>
          <a:bodyPr wrap="square" lIns="0" rIns="0" rtlCol="0">
            <a:spAutoFit/>
          </a:bodyPr>
          <a:lstStyle/>
          <a:p>
            <a:r>
              <a:rPr lang="de-DE" sz="1100">
                <a:latin typeface="TT Hoves Pro" panose="020B0003020000020203" pitchFamily="34" charset="77"/>
              </a:rPr>
              <a:t>Im Stellenportal bieten wir Ihnen die Möglichkeit, Ihre Anzeige selbstständig</a:t>
            </a:r>
          </a:p>
          <a:p>
            <a:r>
              <a:rPr lang="de-DE" sz="1100">
                <a:latin typeface="TT Hoves Pro" panose="020B0003020000020203" pitchFamily="34" charset="77"/>
              </a:rPr>
              <a:t>zu gestalten und zu buchen. </a:t>
            </a:r>
          </a:p>
          <a:p>
            <a:r>
              <a:rPr lang="de-DE" sz="1100">
                <a:latin typeface="TT Hoves Pro" panose="020B0003020000020203" pitchFamily="34" charset="77"/>
              </a:rPr>
              <a:t>Weiterhin können Sie auch über den Verlag die Anzeige einbuchen. </a:t>
            </a:r>
          </a:p>
          <a:p>
            <a:endParaRPr lang="de-DE" sz="1100">
              <a:latin typeface="TT Hoves Pro" panose="020B0003020000020203" pitchFamily="34" charset="77"/>
            </a:endParaRPr>
          </a:p>
          <a:p>
            <a:endParaRPr lang="de-DE" sz="1100">
              <a:latin typeface="TT Hoves Pro" panose="020B0003020000020203" pitchFamily="34" charset="77"/>
            </a:endParaRPr>
          </a:p>
        </p:txBody>
      </p:sp>
      <p:sp>
        <p:nvSpPr>
          <p:cNvPr id="60" name="Textfeld 59">
            <a:extLst>
              <a:ext uri="{FF2B5EF4-FFF2-40B4-BE49-F238E27FC236}">
                <a16:creationId xmlns:a16="http://schemas.microsoft.com/office/drawing/2014/main" id="{77A510D7-4CF3-9B6B-AEFE-423F297ECC4D}"/>
              </a:ext>
            </a:extLst>
          </p:cNvPr>
          <p:cNvSpPr txBox="1"/>
          <p:nvPr/>
        </p:nvSpPr>
        <p:spPr>
          <a:xfrm>
            <a:off x="5028532" y="1836815"/>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Digitaler Stellenmarkt</a:t>
            </a:r>
          </a:p>
        </p:txBody>
      </p:sp>
      <p:sp>
        <p:nvSpPr>
          <p:cNvPr id="61" name="Textfeld 60">
            <a:extLst>
              <a:ext uri="{FF2B5EF4-FFF2-40B4-BE49-F238E27FC236}">
                <a16:creationId xmlns:a16="http://schemas.microsoft.com/office/drawing/2014/main" id="{57BF82AD-06F2-35B8-4CEB-130294D722BE}"/>
              </a:ext>
            </a:extLst>
          </p:cNvPr>
          <p:cNvSpPr txBox="1"/>
          <p:nvPr/>
        </p:nvSpPr>
        <p:spPr>
          <a:xfrm>
            <a:off x="5028532" y="3233030"/>
            <a:ext cx="1600868" cy="261610"/>
          </a:xfrm>
          <a:prstGeom prst="rect">
            <a:avLst/>
          </a:prstGeom>
          <a:noFill/>
        </p:spPr>
        <p:txBody>
          <a:bodyPr wrap="square" lIns="0" rIns="0" rtlCol="0">
            <a:spAutoFit/>
          </a:bodyPr>
          <a:lstStyle/>
          <a:p>
            <a:r>
              <a:rPr lang="de-DE" sz="1100" b="1">
                <a:latin typeface="TT Hoves Pro" panose="020B0003020000020203" pitchFamily="34" charset="77"/>
              </a:rPr>
              <a:t>Dateiformat	</a:t>
            </a:r>
          </a:p>
        </p:txBody>
      </p:sp>
      <p:sp>
        <p:nvSpPr>
          <p:cNvPr id="62" name="Textfeld 61">
            <a:extLst>
              <a:ext uri="{FF2B5EF4-FFF2-40B4-BE49-F238E27FC236}">
                <a16:creationId xmlns:a16="http://schemas.microsoft.com/office/drawing/2014/main" id="{FC620773-F5A4-7043-10F1-3FB377B6E43A}"/>
              </a:ext>
            </a:extLst>
          </p:cNvPr>
          <p:cNvSpPr txBox="1"/>
          <p:nvPr/>
        </p:nvSpPr>
        <p:spPr>
          <a:xfrm>
            <a:off x="6693205" y="3223192"/>
            <a:ext cx="2724564" cy="938719"/>
          </a:xfrm>
          <a:prstGeom prst="rect">
            <a:avLst/>
          </a:prstGeom>
          <a:noFill/>
        </p:spPr>
        <p:txBody>
          <a:bodyPr wrap="square" lIns="0" rIns="0" rtlCol="0">
            <a:spAutoFit/>
          </a:bodyPr>
          <a:lstStyle/>
          <a:p>
            <a:r>
              <a:rPr lang="de-DE" sz="1100">
                <a:latin typeface="TT Hoves Pro" panose="020B0003020000020203" pitchFamily="34" charset="77"/>
              </a:rPr>
              <a:t>HTML5</a:t>
            </a:r>
            <a:br>
              <a:rPr lang="de-DE" sz="1100">
                <a:latin typeface="TT Hoves Pro" panose="020B0003020000020203" pitchFamily="34" charset="77"/>
              </a:rPr>
            </a:br>
            <a:r>
              <a:rPr lang="de-DE" sz="1100">
                <a:latin typeface="TT Hoves Pro" panose="020B0003020000020203" pitchFamily="34" charset="77"/>
              </a:rPr>
              <a:t>gerne unterstützen wir Sie bei der Anfertigung Ihrer Anzeige</a:t>
            </a:r>
          </a:p>
          <a:p>
            <a:r>
              <a:rPr lang="de-DE" sz="1100">
                <a:latin typeface="TT Hoves Pro" panose="020B0003020000020203" pitchFamily="34" charset="77"/>
              </a:rPr>
              <a:t>als responsive Datei		</a:t>
            </a:r>
          </a:p>
        </p:txBody>
      </p:sp>
      <p:cxnSp>
        <p:nvCxnSpPr>
          <p:cNvPr id="63" name="Gerade Verbindung 16">
            <a:extLst>
              <a:ext uri="{FF2B5EF4-FFF2-40B4-BE49-F238E27FC236}">
                <a16:creationId xmlns:a16="http://schemas.microsoft.com/office/drawing/2014/main" id="{1370C9EC-348B-2C89-0878-07B223B36F8B}"/>
              </a:ext>
            </a:extLst>
          </p:cNvPr>
          <p:cNvCxnSpPr>
            <a:cxnSpLocks/>
          </p:cNvCxnSpPr>
          <p:nvPr/>
        </p:nvCxnSpPr>
        <p:spPr>
          <a:xfrm>
            <a:off x="5028532" y="3152879"/>
            <a:ext cx="421754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 name="Gerade Verbindung 44">
            <a:extLst>
              <a:ext uri="{FF2B5EF4-FFF2-40B4-BE49-F238E27FC236}">
                <a16:creationId xmlns:a16="http://schemas.microsoft.com/office/drawing/2014/main" id="{5EED0392-DE12-0B4C-2D7F-C536DC6D2DF2}"/>
              </a:ext>
            </a:extLst>
          </p:cNvPr>
          <p:cNvCxnSpPr>
            <a:cxnSpLocks/>
          </p:cNvCxnSpPr>
          <p:nvPr/>
        </p:nvCxnSpPr>
        <p:spPr>
          <a:xfrm>
            <a:off x="5028532" y="4480344"/>
            <a:ext cx="425262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4E704C4B-B86B-C429-1473-39316589E53E}"/>
              </a:ext>
            </a:extLst>
          </p:cNvPr>
          <p:cNvSpPr txBox="1"/>
          <p:nvPr/>
        </p:nvSpPr>
        <p:spPr>
          <a:xfrm>
            <a:off x="5028532" y="4197090"/>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Anlieferung Druckunterlagen</a:t>
            </a:r>
          </a:p>
        </p:txBody>
      </p:sp>
      <p:cxnSp>
        <p:nvCxnSpPr>
          <p:cNvPr id="29" name="Gerade Verbindung 51">
            <a:extLst>
              <a:ext uri="{FF2B5EF4-FFF2-40B4-BE49-F238E27FC236}">
                <a16:creationId xmlns:a16="http://schemas.microsoft.com/office/drawing/2014/main" id="{2DF8DFA3-1802-384E-E444-7B116ABCE7F7}"/>
              </a:ext>
            </a:extLst>
          </p:cNvPr>
          <p:cNvCxnSpPr>
            <a:cxnSpLocks/>
          </p:cNvCxnSpPr>
          <p:nvPr/>
        </p:nvCxnSpPr>
        <p:spPr>
          <a:xfrm>
            <a:off x="5028532" y="4873272"/>
            <a:ext cx="425262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3" name="Textfeld 32">
            <a:extLst>
              <a:ext uri="{FF2B5EF4-FFF2-40B4-BE49-F238E27FC236}">
                <a16:creationId xmlns:a16="http://schemas.microsoft.com/office/drawing/2014/main" id="{1FDE123C-4ED1-1AAA-3D76-413145C6942D}"/>
              </a:ext>
            </a:extLst>
          </p:cNvPr>
          <p:cNvSpPr txBox="1"/>
          <p:nvPr/>
        </p:nvSpPr>
        <p:spPr>
          <a:xfrm>
            <a:off x="5028532" y="4554036"/>
            <a:ext cx="4252628" cy="261610"/>
          </a:xfrm>
          <a:prstGeom prst="rect">
            <a:avLst/>
          </a:prstGeom>
          <a:noFill/>
        </p:spPr>
        <p:txBody>
          <a:bodyPr wrap="square" lIns="0" rIns="0" rtlCol="0">
            <a:spAutoFit/>
          </a:bodyPr>
          <a:lstStyle/>
          <a:p>
            <a:r>
              <a:rPr lang="de-DE" sz="1100">
                <a:latin typeface="TT Hoves Pro" panose="020B0003020000020203" pitchFamily="34" charset="77"/>
              </a:rPr>
              <a:t>E-Mail: ↘ dateneingang@vogel.de </a:t>
            </a:r>
          </a:p>
        </p:txBody>
      </p:sp>
      <p:sp>
        <p:nvSpPr>
          <p:cNvPr id="34" name="Textfeld 33">
            <a:extLst>
              <a:ext uri="{FF2B5EF4-FFF2-40B4-BE49-F238E27FC236}">
                <a16:creationId xmlns:a16="http://schemas.microsoft.com/office/drawing/2014/main" id="{B9E79644-3745-4157-9E99-1613FA62F736}"/>
              </a:ext>
            </a:extLst>
          </p:cNvPr>
          <p:cNvSpPr txBox="1"/>
          <p:nvPr/>
        </p:nvSpPr>
        <p:spPr>
          <a:xfrm>
            <a:off x="4993450" y="4955675"/>
            <a:ext cx="2889156" cy="276999"/>
          </a:xfrm>
          <a:prstGeom prst="rect">
            <a:avLst/>
          </a:prstGeom>
          <a:noFill/>
        </p:spPr>
        <p:txBody>
          <a:bodyPr wrap="square" lIns="0" rIns="0" rtlCol="0">
            <a:spAutoFit/>
          </a:bodyPr>
          <a:lstStyle/>
          <a:p>
            <a:r>
              <a:rPr lang="de-DE" sz="1200" b="1">
                <a:solidFill>
                  <a:schemeClr val="accent4"/>
                </a:solidFill>
                <a:latin typeface="TT Hoves Pro" panose="020B0003020000020203" pitchFamily="34" charset="77"/>
              </a:rPr>
              <a:t>Rückfragen Druckunterlagen</a:t>
            </a:r>
          </a:p>
        </p:txBody>
      </p:sp>
      <p:cxnSp>
        <p:nvCxnSpPr>
          <p:cNvPr id="35" name="Gerade Verbindung 55">
            <a:extLst>
              <a:ext uri="{FF2B5EF4-FFF2-40B4-BE49-F238E27FC236}">
                <a16:creationId xmlns:a16="http://schemas.microsoft.com/office/drawing/2014/main" id="{3B09392B-F42F-D978-AF68-A1CA60B8A332}"/>
              </a:ext>
            </a:extLst>
          </p:cNvPr>
          <p:cNvCxnSpPr>
            <a:cxnSpLocks/>
          </p:cNvCxnSpPr>
          <p:nvPr/>
        </p:nvCxnSpPr>
        <p:spPr>
          <a:xfrm>
            <a:off x="5028532" y="5264443"/>
            <a:ext cx="425262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36" name="Textfeld 35">
            <a:extLst>
              <a:ext uri="{FF2B5EF4-FFF2-40B4-BE49-F238E27FC236}">
                <a16:creationId xmlns:a16="http://schemas.microsoft.com/office/drawing/2014/main" id="{347751D2-32EF-3010-DF9F-44BDAF34284D}"/>
              </a:ext>
            </a:extLst>
          </p:cNvPr>
          <p:cNvSpPr txBox="1"/>
          <p:nvPr/>
        </p:nvSpPr>
        <p:spPr>
          <a:xfrm>
            <a:off x="4993450" y="5306535"/>
            <a:ext cx="4252628" cy="884858"/>
          </a:xfrm>
          <a:prstGeom prst="rect">
            <a:avLst/>
          </a:prstGeom>
          <a:noFill/>
        </p:spPr>
        <p:txBody>
          <a:bodyPr wrap="square" lIns="0" rIns="0" rtlCol="0">
            <a:spAutoFit/>
          </a:bodyPr>
          <a:lstStyle/>
          <a:p>
            <a:r>
              <a:rPr lang="de-DE" sz="1100" b="1">
                <a:latin typeface="TT Hoves Pro" panose="020B0003020000020203" pitchFamily="34" charset="77"/>
              </a:rPr>
              <a:t>Gabi Roth</a:t>
            </a:r>
          </a:p>
          <a:p>
            <a:pPr>
              <a:spcBef>
                <a:spcPts val="300"/>
              </a:spcBef>
            </a:pPr>
            <a:r>
              <a:rPr lang="de-DE" sz="1100" err="1">
                <a:latin typeface="TT Hoves Pro" panose="020B0003020000020203" pitchFamily="34" charset="77"/>
              </a:rPr>
              <a:t>Teamlead</a:t>
            </a:r>
            <a:r>
              <a:rPr lang="de-DE" sz="1100">
                <a:latin typeface="TT Hoves Pro" panose="020B0003020000020203" pitchFamily="34" charset="77"/>
              </a:rPr>
              <a:t> Auftragsmanagement</a:t>
            </a:r>
          </a:p>
          <a:p>
            <a:pPr>
              <a:spcBef>
                <a:spcPts val="300"/>
              </a:spcBef>
            </a:pPr>
            <a:r>
              <a:rPr lang="de-DE" sz="1100">
                <a:latin typeface="TT Hoves Pro" panose="020B0003020000020203" pitchFamily="34" charset="77"/>
              </a:rPr>
              <a:t>Telefon: +49 931-418 2871</a:t>
            </a:r>
          </a:p>
          <a:p>
            <a:pPr>
              <a:spcBef>
                <a:spcPts val="300"/>
              </a:spcBef>
            </a:pPr>
            <a:r>
              <a:rPr lang="de-DE" sz="1100">
                <a:latin typeface="TT Hoves Pro" panose="020B0003020000020203" pitchFamily="34" charset="77"/>
              </a:rPr>
              <a:t>E-Mail: ↘ gabi.roth@vogel.de</a:t>
            </a:r>
          </a:p>
        </p:txBody>
      </p:sp>
      <p:cxnSp>
        <p:nvCxnSpPr>
          <p:cNvPr id="39" name="Gerade Verbindung 31">
            <a:extLst>
              <a:ext uri="{FF2B5EF4-FFF2-40B4-BE49-F238E27FC236}">
                <a16:creationId xmlns:a16="http://schemas.microsoft.com/office/drawing/2014/main" id="{AF6C60A0-F873-EC8E-1569-5A01732C8678}"/>
              </a:ext>
            </a:extLst>
          </p:cNvPr>
          <p:cNvCxnSpPr>
            <a:cxnSpLocks/>
          </p:cNvCxnSpPr>
          <p:nvPr/>
        </p:nvCxnSpPr>
        <p:spPr>
          <a:xfrm>
            <a:off x="5028532" y="4077139"/>
            <a:ext cx="4217546"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46" name="Textfeld 45">
            <a:extLst>
              <a:ext uri="{FF2B5EF4-FFF2-40B4-BE49-F238E27FC236}">
                <a16:creationId xmlns:a16="http://schemas.microsoft.com/office/drawing/2014/main" id="{837D1FE0-C317-85D8-509C-61AA583ED752}"/>
              </a:ext>
            </a:extLst>
          </p:cNvPr>
          <p:cNvSpPr txBox="1"/>
          <p:nvPr/>
        </p:nvSpPr>
        <p:spPr>
          <a:xfrm>
            <a:off x="184638" y="228600"/>
            <a:ext cx="2889156" cy="652721"/>
          </a:xfrm>
          <a:prstGeom prst="rect">
            <a:avLst/>
          </a:prstGeom>
          <a:solidFill>
            <a:schemeClr val="bg1"/>
          </a:solidFill>
        </p:spPr>
        <p:txBody>
          <a:bodyPr wrap="square" rtlCol="0">
            <a:spAutoFit/>
          </a:bodyPr>
          <a:lstStyle/>
          <a:p>
            <a:endParaRPr lang="de-DE"/>
          </a:p>
        </p:txBody>
      </p:sp>
      <p:sp>
        <p:nvSpPr>
          <p:cNvPr id="47" name="Textfeld 46">
            <a:extLst>
              <a:ext uri="{FF2B5EF4-FFF2-40B4-BE49-F238E27FC236}">
                <a16:creationId xmlns:a16="http://schemas.microsoft.com/office/drawing/2014/main" id="{4F04A6C7-435B-9E08-ADAA-AC2485F6836E}"/>
              </a:ext>
            </a:extLst>
          </p:cNvPr>
          <p:cNvSpPr txBox="1"/>
          <p:nvPr/>
        </p:nvSpPr>
        <p:spPr>
          <a:xfrm>
            <a:off x="276032" y="297796"/>
            <a:ext cx="5583260" cy="523220"/>
          </a:xfrm>
          <a:prstGeom prst="rect">
            <a:avLst/>
          </a:prstGeom>
          <a:noFill/>
        </p:spPr>
        <p:txBody>
          <a:bodyPr wrap="none" lIns="0" rIns="0" rtlCol="0">
            <a:spAutoFit/>
          </a:bodyPr>
          <a:lstStyle/>
          <a:p>
            <a:r>
              <a:rPr lang="de-DE" sz="2800" b="1">
                <a:latin typeface="TT Hoves Pro" panose="020B0003020000020203" pitchFamily="34" charset="77"/>
              </a:rPr>
              <a:t>Mediadaten Stellenmarkt 2026</a:t>
            </a:r>
          </a:p>
        </p:txBody>
      </p:sp>
      <p:pic>
        <p:nvPicPr>
          <p:cNvPr id="48" name="Grafik 47">
            <a:extLst>
              <a:ext uri="{FF2B5EF4-FFF2-40B4-BE49-F238E27FC236}">
                <a16:creationId xmlns:a16="http://schemas.microsoft.com/office/drawing/2014/main" id="{EB5869E8-7D83-A10B-30FB-02C5F3751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6982" y="274861"/>
            <a:ext cx="2377374" cy="558612"/>
          </a:xfrm>
          <a:prstGeom prst="rect">
            <a:avLst/>
          </a:prstGeom>
        </p:spPr>
      </p:pic>
      <p:sp>
        <p:nvSpPr>
          <p:cNvPr id="3" name="Textfeld 2">
            <a:extLst>
              <a:ext uri="{FF2B5EF4-FFF2-40B4-BE49-F238E27FC236}">
                <a16:creationId xmlns:a16="http://schemas.microsoft.com/office/drawing/2014/main" id="{AADF956A-428C-2A79-6EE4-7205F0795DBF}"/>
              </a:ext>
            </a:extLst>
          </p:cNvPr>
          <p:cNvSpPr txBox="1"/>
          <p:nvPr/>
        </p:nvSpPr>
        <p:spPr>
          <a:xfrm>
            <a:off x="176742" y="7225554"/>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Tree>
    <p:extLst>
      <p:ext uri="{BB962C8B-B14F-4D97-AF65-F5344CB8AC3E}">
        <p14:creationId xmlns:p14="http://schemas.microsoft.com/office/powerpoint/2010/main" val="236929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AE92F-2231-3EF8-8DB4-575261B17037}"/>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90158073-108B-F281-D305-18D2A05D6806}"/>
              </a:ext>
            </a:extLst>
          </p:cNvPr>
          <p:cNvSpPr txBox="1"/>
          <p:nvPr/>
        </p:nvSpPr>
        <p:spPr>
          <a:xfrm>
            <a:off x="1019341" y="4339733"/>
            <a:ext cx="5667274" cy="400110"/>
          </a:xfrm>
          <a:prstGeom prst="rect">
            <a:avLst/>
          </a:prstGeom>
          <a:noFill/>
        </p:spPr>
        <p:txBody>
          <a:bodyPr wrap="square" lIns="0" rIns="0" rtlCol="0">
            <a:spAutoFit/>
          </a:bodyPr>
          <a:lstStyle/>
          <a:p>
            <a:r>
              <a:rPr lang="de-DE" sz="2000" b="1" dirty="0">
                <a:latin typeface="TT Hoves Pro" panose="020B0003020000020203" pitchFamily="34" charset="77"/>
              </a:rPr>
              <a:t>Wir freuen uns auf Ihre Kontaktaufnahme!</a:t>
            </a:r>
          </a:p>
        </p:txBody>
      </p:sp>
      <p:sp>
        <p:nvSpPr>
          <p:cNvPr id="8" name="Rechteck 7">
            <a:extLst>
              <a:ext uri="{FF2B5EF4-FFF2-40B4-BE49-F238E27FC236}">
                <a16:creationId xmlns:a16="http://schemas.microsoft.com/office/drawing/2014/main" id="{9F30372D-7F56-B586-43A1-773E2D3C6836}"/>
              </a:ext>
            </a:extLst>
          </p:cNvPr>
          <p:cNvSpPr/>
          <p:nvPr/>
        </p:nvSpPr>
        <p:spPr>
          <a:xfrm>
            <a:off x="0" y="6699738"/>
            <a:ext cx="10691812" cy="8599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2EFD099E-4FA2-F270-E61B-3C6A46735B94}"/>
              </a:ext>
            </a:extLst>
          </p:cNvPr>
          <p:cNvSpPr/>
          <p:nvPr/>
        </p:nvSpPr>
        <p:spPr>
          <a:xfrm>
            <a:off x="9966960" y="265176"/>
            <a:ext cx="724852" cy="621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F127F45-0663-8387-CAED-9D762801BBF4}"/>
              </a:ext>
            </a:extLst>
          </p:cNvPr>
          <p:cNvSpPr txBox="1"/>
          <p:nvPr/>
        </p:nvSpPr>
        <p:spPr>
          <a:xfrm>
            <a:off x="5171750" y="2832322"/>
            <a:ext cx="5157636" cy="954107"/>
          </a:xfrm>
          <a:prstGeom prst="rect">
            <a:avLst/>
          </a:prstGeom>
          <a:noFill/>
        </p:spPr>
        <p:txBody>
          <a:bodyPr wrap="square" lIns="0" rIns="0" rtlCol="0">
            <a:spAutoFit/>
          </a:bodyPr>
          <a:lstStyle/>
          <a:p>
            <a:r>
              <a:rPr lang="de-DE" sz="1400" b="1" dirty="0">
                <a:latin typeface="TT Hoves Pro" panose="020B0003020000020203" pitchFamily="34" charset="77"/>
              </a:rPr>
              <a:t>Dagmar Schaafs </a:t>
            </a:r>
          </a:p>
          <a:p>
            <a:r>
              <a:rPr lang="de-DE" sz="1400" b="1" dirty="0">
                <a:solidFill>
                  <a:schemeClr val="accent4"/>
                </a:solidFill>
                <a:latin typeface="TT Hoves Pro" panose="020B0003020000020203" pitchFamily="34" charset="77"/>
              </a:rPr>
              <a:t>Leiterin Vermarktung</a:t>
            </a:r>
          </a:p>
          <a:p>
            <a:r>
              <a:rPr lang="de-DE" sz="1400" dirty="0">
                <a:latin typeface="TT Hoves Pro" panose="020B0003020000020203" pitchFamily="34" charset="77"/>
              </a:rPr>
              <a:t>Mobil: 0151 1465 9437</a:t>
            </a:r>
          </a:p>
          <a:p>
            <a:r>
              <a:rPr lang="de-DE" sz="1400" dirty="0">
                <a:latin typeface="TT Hoves Pro" panose="020B0003020000020203" pitchFamily="34" charset="77"/>
              </a:rPr>
              <a:t>E-Mail: ↘ dagmar.schaafs@vogel.de</a:t>
            </a:r>
          </a:p>
        </p:txBody>
      </p:sp>
      <p:sp>
        <p:nvSpPr>
          <p:cNvPr id="2" name="Textfeld 1">
            <a:extLst>
              <a:ext uri="{FF2B5EF4-FFF2-40B4-BE49-F238E27FC236}">
                <a16:creationId xmlns:a16="http://schemas.microsoft.com/office/drawing/2014/main" id="{7784A7F7-8F25-9A69-8672-662CBB3CCA1E}"/>
              </a:ext>
            </a:extLst>
          </p:cNvPr>
          <p:cNvSpPr txBox="1"/>
          <p:nvPr/>
        </p:nvSpPr>
        <p:spPr>
          <a:xfrm>
            <a:off x="1019341" y="1889682"/>
            <a:ext cx="3693319" cy="400110"/>
          </a:xfrm>
          <a:prstGeom prst="rect">
            <a:avLst/>
          </a:prstGeom>
          <a:noFill/>
        </p:spPr>
        <p:txBody>
          <a:bodyPr wrap="none" lIns="0" rIns="0" rtlCol="0">
            <a:spAutoFit/>
          </a:bodyPr>
          <a:lstStyle/>
          <a:p>
            <a:r>
              <a:rPr lang="de-DE" sz="2000" b="1" dirty="0">
                <a:latin typeface="TT Hoves Pro" panose="020B0003020000020203" pitchFamily="34" charset="77"/>
              </a:rPr>
              <a:t>Ihre Ansprechpartnerinnen	</a:t>
            </a:r>
          </a:p>
        </p:txBody>
      </p:sp>
      <p:sp>
        <p:nvSpPr>
          <p:cNvPr id="3" name="Textfeld 2">
            <a:extLst>
              <a:ext uri="{FF2B5EF4-FFF2-40B4-BE49-F238E27FC236}">
                <a16:creationId xmlns:a16="http://schemas.microsoft.com/office/drawing/2014/main" id="{0DEAA23A-8CA5-5E7A-197A-8E2B1A15EC68}"/>
              </a:ext>
            </a:extLst>
          </p:cNvPr>
          <p:cNvSpPr txBox="1"/>
          <p:nvPr/>
        </p:nvSpPr>
        <p:spPr>
          <a:xfrm>
            <a:off x="184638" y="228600"/>
            <a:ext cx="2889156" cy="652721"/>
          </a:xfrm>
          <a:prstGeom prst="rect">
            <a:avLst/>
          </a:prstGeom>
          <a:solidFill>
            <a:schemeClr val="bg1"/>
          </a:solidFill>
        </p:spPr>
        <p:txBody>
          <a:bodyPr wrap="square" rtlCol="0">
            <a:spAutoFit/>
          </a:bodyPr>
          <a:lstStyle/>
          <a:p>
            <a:endParaRPr lang="de-DE"/>
          </a:p>
        </p:txBody>
      </p:sp>
      <p:sp>
        <p:nvSpPr>
          <p:cNvPr id="6" name="Textfeld 5">
            <a:extLst>
              <a:ext uri="{FF2B5EF4-FFF2-40B4-BE49-F238E27FC236}">
                <a16:creationId xmlns:a16="http://schemas.microsoft.com/office/drawing/2014/main" id="{7FF6A795-B7C6-EF21-1A25-FC9F036313A9}"/>
              </a:ext>
            </a:extLst>
          </p:cNvPr>
          <p:cNvSpPr txBox="1"/>
          <p:nvPr/>
        </p:nvSpPr>
        <p:spPr>
          <a:xfrm>
            <a:off x="276032" y="297796"/>
            <a:ext cx="5583260" cy="523220"/>
          </a:xfrm>
          <a:prstGeom prst="rect">
            <a:avLst/>
          </a:prstGeom>
          <a:noFill/>
        </p:spPr>
        <p:txBody>
          <a:bodyPr wrap="none" lIns="0" rIns="0" rtlCol="0">
            <a:spAutoFit/>
          </a:bodyPr>
          <a:lstStyle/>
          <a:p>
            <a:r>
              <a:rPr lang="de-DE" sz="2800" b="1">
                <a:latin typeface="TT Hoves Pro" panose="020B0003020000020203" pitchFamily="34" charset="77"/>
              </a:rPr>
              <a:t>Mediadaten Stellenmarkt 2026</a:t>
            </a:r>
          </a:p>
        </p:txBody>
      </p:sp>
      <p:pic>
        <p:nvPicPr>
          <p:cNvPr id="9" name="Grafik 8">
            <a:extLst>
              <a:ext uri="{FF2B5EF4-FFF2-40B4-BE49-F238E27FC236}">
                <a16:creationId xmlns:a16="http://schemas.microsoft.com/office/drawing/2014/main" id="{C88EBC0A-E284-2A36-6169-504C4683EA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6982" y="274861"/>
            <a:ext cx="2377374" cy="558612"/>
          </a:xfrm>
          <a:prstGeom prst="rect">
            <a:avLst/>
          </a:prstGeom>
        </p:spPr>
      </p:pic>
      <p:pic>
        <p:nvPicPr>
          <p:cNvPr id="11" name="Grafik 10" descr="Ein Bild, das Text, Schrift, weiß, Logo enthält.&#10;&#10;KI-generierte Inhalte können fehlerhaft sein.">
            <a:extLst>
              <a:ext uri="{FF2B5EF4-FFF2-40B4-BE49-F238E27FC236}">
                <a16:creationId xmlns:a16="http://schemas.microsoft.com/office/drawing/2014/main" id="{BA0CB00F-9EE6-0789-38C9-89E7D170E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7952" y="6852209"/>
            <a:ext cx="2589905" cy="500507"/>
          </a:xfrm>
          <a:prstGeom prst="rect">
            <a:avLst/>
          </a:prstGeom>
        </p:spPr>
      </p:pic>
      <p:sp>
        <p:nvSpPr>
          <p:cNvPr id="13" name="Textfeld 12">
            <a:extLst>
              <a:ext uri="{FF2B5EF4-FFF2-40B4-BE49-F238E27FC236}">
                <a16:creationId xmlns:a16="http://schemas.microsoft.com/office/drawing/2014/main" id="{27C37C54-5D19-A486-E707-523CEC349950}"/>
              </a:ext>
            </a:extLst>
          </p:cNvPr>
          <p:cNvSpPr txBox="1"/>
          <p:nvPr/>
        </p:nvSpPr>
        <p:spPr>
          <a:xfrm>
            <a:off x="211912" y="7164010"/>
            <a:ext cx="4219411" cy="246221"/>
          </a:xfrm>
          <a:prstGeom prst="rect">
            <a:avLst/>
          </a:prstGeom>
          <a:solidFill>
            <a:schemeClr val="bg1"/>
          </a:solidFill>
        </p:spPr>
        <p:txBody>
          <a:bodyPr wrap="square" rtlCol="0">
            <a:spAutoFit/>
          </a:bodyPr>
          <a:lstStyle/>
          <a:p>
            <a:r>
              <a:rPr lang="de-DE" sz="1000" b="1">
                <a:latin typeface="TT Hoves Pro" panose="020B0604020202020204" charset="0"/>
              </a:rPr>
              <a:t>Mediainformationen 2026 </a:t>
            </a:r>
            <a:r>
              <a:rPr lang="de-DE" sz="1000">
                <a:latin typeface="TT Hoves Pro" panose="020B0604020202020204" charset="0"/>
              </a:rPr>
              <a:t>Nr. 53b gültig ab 1. Januar 2026</a:t>
            </a:r>
          </a:p>
        </p:txBody>
      </p:sp>
      <p:sp>
        <p:nvSpPr>
          <p:cNvPr id="17" name="Textfeld 16">
            <a:extLst>
              <a:ext uri="{FF2B5EF4-FFF2-40B4-BE49-F238E27FC236}">
                <a16:creationId xmlns:a16="http://schemas.microsoft.com/office/drawing/2014/main" id="{80F30949-4523-627C-80F3-38DBF888D639}"/>
              </a:ext>
            </a:extLst>
          </p:cNvPr>
          <p:cNvSpPr txBox="1"/>
          <p:nvPr/>
        </p:nvSpPr>
        <p:spPr>
          <a:xfrm>
            <a:off x="1019341" y="2837709"/>
            <a:ext cx="5157636" cy="954107"/>
          </a:xfrm>
          <a:prstGeom prst="rect">
            <a:avLst/>
          </a:prstGeom>
          <a:noFill/>
        </p:spPr>
        <p:txBody>
          <a:bodyPr wrap="square" lIns="0" rIns="0" rtlCol="0">
            <a:spAutoFit/>
          </a:bodyPr>
          <a:lstStyle/>
          <a:p>
            <a:r>
              <a:rPr lang="de-DE" sz="1400" b="1" dirty="0">
                <a:latin typeface="TT Hoves Pro" panose="020B0003020000020203" pitchFamily="34" charset="77"/>
              </a:rPr>
              <a:t>Christine Bauer</a:t>
            </a:r>
          </a:p>
          <a:p>
            <a:r>
              <a:rPr lang="de-DE" sz="1400" b="1" dirty="0">
                <a:solidFill>
                  <a:schemeClr val="accent4"/>
                </a:solidFill>
                <a:latin typeface="TT Hoves Pro" panose="020B0003020000020203" pitchFamily="34" charset="77"/>
              </a:rPr>
              <a:t>Vermarktung DAB-Stellenmarkt</a:t>
            </a:r>
          </a:p>
          <a:p>
            <a:r>
              <a:rPr lang="de-DE" sz="1400" dirty="0">
                <a:latin typeface="TT Hoves Pro" panose="020B0003020000020203" pitchFamily="34" charset="77"/>
              </a:rPr>
              <a:t>Mobil: 0170 3753 338</a:t>
            </a:r>
          </a:p>
          <a:p>
            <a:r>
              <a:rPr lang="de-DE" sz="1400" dirty="0">
                <a:latin typeface="TT Hoves Pro" panose="020B0003020000020203" pitchFamily="34" charset="77"/>
              </a:rPr>
              <a:t>E-Mail: ↘ christine.bauer@vogel.de</a:t>
            </a:r>
          </a:p>
        </p:txBody>
      </p:sp>
      <p:sp>
        <p:nvSpPr>
          <p:cNvPr id="18" name="Rectangle 1">
            <a:extLst>
              <a:ext uri="{FF2B5EF4-FFF2-40B4-BE49-F238E27FC236}">
                <a16:creationId xmlns:a16="http://schemas.microsoft.com/office/drawing/2014/main" id="{E729DDED-BD46-54A6-8033-7860D1ACB683}"/>
              </a:ext>
            </a:extLst>
          </p:cNvPr>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170 375 3338</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7506637"/>
      </p:ext>
    </p:extLst>
  </p:cSld>
  <p:clrMapOvr>
    <a:masterClrMapping/>
  </p:clrMapOvr>
</p:sld>
</file>

<file path=ppt/theme/theme1.xml><?xml version="1.0" encoding="utf-8"?>
<a:theme xmlns:a="http://schemas.openxmlformats.org/drawingml/2006/main" name="ASCS">
  <a:themeElements>
    <a:clrScheme name="DAB – NEU">
      <a:dk1>
        <a:srgbClr val="000000"/>
      </a:dk1>
      <a:lt1>
        <a:srgbClr val="FFFFFF"/>
      </a:lt1>
      <a:dk2>
        <a:srgbClr val="17B8ED"/>
      </a:dk2>
      <a:lt2>
        <a:srgbClr val="007FB2"/>
      </a:lt2>
      <a:accent1>
        <a:srgbClr val="17B8ED"/>
      </a:accent1>
      <a:accent2>
        <a:srgbClr val="B2DDF7"/>
      </a:accent2>
      <a:accent3>
        <a:srgbClr val="062D39"/>
      </a:accent3>
      <a:accent4>
        <a:srgbClr val="284753"/>
      </a:accent4>
      <a:accent5>
        <a:srgbClr val="637F8D"/>
      </a:accent5>
      <a:accent6>
        <a:srgbClr val="9DAFBA"/>
      </a:accent6>
      <a:hlink>
        <a:srgbClr val="000000"/>
      </a:hlink>
      <a:folHlink>
        <a:srgbClr val="009EE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a9ae85-c4ae-477f-b5c2-c2a606475d6b">
      <Terms xmlns="http://schemas.microsoft.com/office/infopath/2007/PartnerControls"/>
    </lcf76f155ced4ddcb4097134ff3c332f>
    <TaxCatchAll xmlns="1d1ff1f5-67ba-43a2-b0bb-b1db78617f7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8EE2BC7CB37245853227DABC60ED2C" ma:contentTypeVersion="13" ma:contentTypeDescription="Create a new document." ma:contentTypeScope="" ma:versionID="9e348c89ae89f40a71d614595e67063b">
  <xsd:schema xmlns:xsd="http://www.w3.org/2001/XMLSchema" xmlns:xs="http://www.w3.org/2001/XMLSchema" xmlns:p="http://schemas.microsoft.com/office/2006/metadata/properties" xmlns:ns2="89a9ae85-c4ae-477f-b5c2-c2a606475d6b" xmlns:ns3="1d1ff1f5-67ba-43a2-b0bb-b1db78617f71" targetNamespace="http://schemas.microsoft.com/office/2006/metadata/properties" ma:root="true" ma:fieldsID="0a4dfe2b9344c38de53e8bc0027ea0a5" ns2:_="" ns3:_="">
    <xsd:import namespace="89a9ae85-c4ae-477f-b5c2-c2a606475d6b"/>
    <xsd:import namespace="1d1ff1f5-67ba-43a2-b0bb-b1db78617f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9ae85-c4ae-477f-b5c2-c2a606475d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4d3315d-7053-4ff8-b5b6-bb0265383f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1ff1f5-67ba-43a2-b0bb-b1db78617f7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9b4f06b-52f2-4062-86e1-589c678a330c}" ma:internalName="TaxCatchAll" ma:showField="CatchAllData" ma:web="1d1ff1f5-67ba-43a2-b0bb-b1db78617f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06539-FA67-42C2-98CB-85E0CAAD926C}">
  <ds:schemaRefs>
    <ds:schemaRef ds:uri="1d1ff1f5-67ba-43a2-b0bb-b1db78617f71"/>
    <ds:schemaRef ds:uri="89a9ae85-c4ae-477f-b5c2-c2a606475d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8014C1-8863-42BD-A55F-02C0C9FFA0AA}">
  <ds:schemaRefs>
    <ds:schemaRef ds:uri="http://schemas.microsoft.com/sharepoint/v3/contenttype/forms"/>
  </ds:schemaRefs>
</ds:datastoreItem>
</file>

<file path=customXml/itemProps3.xml><?xml version="1.0" encoding="utf-8"?>
<ds:datastoreItem xmlns:ds="http://schemas.openxmlformats.org/officeDocument/2006/customXml" ds:itemID="{33839BC9-F85A-4A6C-8858-1F05A2BAC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9ae85-c4ae-477f-b5c2-c2a606475d6b"/>
    <ds:schemaRef ds:uri="1d1ff1f5-67ba-43a2-b0bb-b1db78617f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1e7a36c-6a48-4768-9d65-3f679c0f3b12}" enabled="0" method="" siteId="{a1e7a36c-6a48-4768-9d65-3f679c0f3b12}" removed="1"/>
</clbl:labelList>
</file>

<file path=docProps/app.xml><?xml version="1.0" encoding="utf-8"?>
<Properties xmlns="http://schemas.openxmlformats.org/officeDocument/2006/extended-properties" xmlns:vt="http://schemas.openxmlformats.org/officeDocument/2006/docPropsVTypes">
  <Template/>
  <TotalTime>0</TotalTime>
  <Words>1057</Words>
  <Application>Microsoft Office PowerPoint</Application>
  <PresentationFormat>Benutzerdefiniert</PresentationFormat>
  <Paragraphs>194</Paragraphs>
  <Slides>7</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Aptos</vt:lpstr>
      <vt:lpstr>TT Hoves Pro</vt:lpstr>
      <vt:lpstr>ASCS</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Schonert, Ulrike</dc:creator>
  <cp:lastModifiedBy>Schaafs, Dagmar</cp:lastModifiedBy>
  <cp:revision>2</cp:revision>
  <cp:lastPrinted>2025-11-24T14:44:37Z</cp:lastPrinted>
  <dcterms:created xsi:type="dcterms:W3CDTF">2025-01-07T09:40:44Z</dcterms:created>
  <dcterms:modified xsi:type="dcterms:W3CDTF">2026-01-21T08:50:43Z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0x010100CE8EE2BC7CB37245853227DABC60ED2C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