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7" r:id="rId4"/>
  </p:sldMasterIdLst>
  <p:notesMasterIdLst>
    <p:notesMasterId r:id="rId24"/>
  </p:notesMasterIdLst>
  <p:sldIdLst>
    <p:sldId id="2147480493" r:id="rId5"/>
    <p:sldId id="2147480476" r:id="rId6"/>
    <p:sldId id="2147480477" r:id="rId7"/>
    <p:sldId id="2147480478" r:id="rId8"/>
    <p:sldId id="2147480479" r:id="rId9"/>
    <p:sldId id="2147480480" r:id="rId10"/>
    <p:sldId id="2147480492" r:id="rId11"/>
    <p:sldId id="2147480497" r:id="rId12"/>
    <p:sldId id="2147480482" r:id="rId13"/>
    <p:sldId id="2147480502" r:id="rId14"/>
    <p:sldId id="2147480483" r:id="rId15"/>
    <p:sldId id="2147480505" r:id="rId16"/>
    <p:sldId id="2147480506" r:id="rId17"/>
    <p:sldId id="2147480485" r:id="rId18"/>
    <p:sldId id="2147480484" r:id="rId19"/>
    <p:sldId id="2147480487" r:id="rId20"/>
    <p:sldId id="2147480499" r:id="rId21"/>
    <p:sldId id="2147480488" r:id="rId22"/>
    <p:sldId id="2147480489" r:id="rId23"/>
  </p:sldIdLst>
  <p:sldSz cx="10691813" cy="7559675"/>
  <p:notesSz cx="10234613" cy="7104063"/>
  <p:embeddedFontLst>
    <p:embeddedFont>
      <p:font typeface="Mont AS" panose="00000500000000000000" pitchFamily="2" charset="0"/>
      <p:regular r:id="rId25"/>
      <p:bold r:id="rId26"/>
      <p:italic r:id="rId27"/>
      <p:boldItalic r:id="rId28"/>
    </p:embeddedFont>
    <p:embeddedFont>
      <p:font typeface="Mont AS " panose="020B0604020202020204" charset="0"/>
      <p:regular r:id="rId29"/>
      <p:bold r:id="rId30"/>
      <p:italic r:id="rId31"/>
      <p:boldItalic r:id="rId32"/>
    </p:embeddedFont>
    <p:embeddedFont>
      <p:font typeface="TT Hoves Pro" panose="020B0604020202020204" charset="0"/>
      <p:regular r:id="rId33"/>
      <p:bold r:id="rId3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5_FORMEN" id="{820CD47C-6CF2-BA4C-8790-5755ADA921C1}">
          <p14:sldIdLst>
            <p14:sldId id="2147480493"/>
            <p14:sldId id="2147480476"/>
            <p14:sldId id="2147480477"/>
            <p14:sldId id="2147480478"/>
            <p14:sldId id="2147480479"/>
            <p14:sldId id="2147480480"/>
            <p14:sldId id="2147480492"/>
            <p14:sldId id="2147480497"/>
            <p14:sldId id="2147480482"/>
            <p14:sldId id="2147480502"/>
            <p14:sldId id="2147480483"/>
            <p14:sldId id="2147480505"/>
            <p14:sldId id="2147480506"/>
            <p14:sldId id="2147480485"/>
            <p14:sldId id="2147480484"/>
            <p14:sldId id="2147480487"/>
            <p14:sldId id="2147480499"/>
            <p14:sldId id="2147480488"/>
            <p14:sldId id="21474804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1C4A20-48D2-11FD-98BF-EC29EED1AAB3}" name="Hohmeier, Markus" initials="MH" userId="S::markus.hohmeier@axelspringer.com::fd82d800-94aa-468f-a427-9a106daa7fee" providerId="AD"/>
  <p188:author id="{99AEB334-B6B8-2495-6F1F-EC876AF20375}" name="Schonert, Ulrike" initials="US" userId="S::ulrike.schonert@axelspringer.com::8f603853-434f-4bf3-9d05-7a727120c9db" providerId="AD"/>
  <p188:author id="{FCF22937-82DE-63C6-7679-29331363ED86}" name="Vollmann, Kim" initials="VK" userId="S::kim.vollmann@axelspringer.com::a6f3284f-d05f-47db-9e93-44425a9a43ea" providerId="AD"/>
  <p188:author id="{781B4D46-5B84-9551-3504-E6D10F9888EE}" name="Reimer, Ulf" initials="UR" userId="S::ulf.reimer@axelspringer.com::911d6dd7-779d-4dab-94b5-2a955e100135" providerId="AD"/>
  <p188:author id="{EE22EB48-81D0-BAF6-1B2F-42BFA64103D5}" name="Jaschinski, Charline" initials="CJ" userId="S::charline.jaschinski@axelspringer.com::e25f9292-956c-4880-9d3a-d8738cc5ad0a" providerId="AD"/>
  <p188:author id="{A8FC3049-74B2-9688-7A43-D4DB50B42EEA}" name="Knapp, Leonie" initials="" userId="S::leonie.knapp@axelspringer.com::73574b32-315f-4700-9a13-ca8ab02642a7" providerId="AD"/>
  <p188:author id="{7E14C853-B160-18B8-C650-4CBC0C701F18}" name="Scheuber, Claudia" initials="CS" userId="S::claudia.scheuber@axelspringer.com::2f167572-6238-4450-a072-8ba45e07628e" providerId="AD"/>
  <p188:author id="{2E4EF95E-7EF1-EA95-2DAF-4EA5A0A1710C}" name="Kaminski, Franziska" initials="FK" userId="S::franziska.kaminski@axelspringer.com::e5a69eff-5471-4c3d-ae07-280cead80732" providerId="AD"/>
  <p188:author id="{5140826D-EB4D-DB40-0E12-4E2C3163AE7A}" name="Phan, Mai Tam" initials="MP" userId="S::maitam.phan@axelspringer.com::e503f8e5-c62d-4951-9092-eec4553c7f7d" providerId="AD"/>
  <p188:author id="{FD7D9D70-C4CA-9BA0-336D-FB2EB21213C6}" name="Benesch, Boris" initials="BB" userId="S::boris.benesch@axelspringer.com::d12b77d6-db5e-4ff7-bbd5-b78ed15a0e68" providerId="AD"/>
  <p188:author id="{741BE5A3-E15A-9313-1510-5258DD602E38}" name="Schaafs, Dagmar" initials="SD" userId="S::dagmar.schaafs@axelspringer.com::aa1e839e-ce5e-4e96-88a6-5e66c242db4f" providerId="AD"/>
  <p188:author id="{29C740AF-670F-2F91-912F-664A1E07233D}" name="Parlow, Frank" initials="FP" userId="S::frank.parlow@axelspringer.com::b038301b-c252-4bd3-967d-b9e91afa5aa1" providerId="AD"/>
  <p188:author id="{0BDB54B4-23F9-0014-90C6-9B08BD7AE163}" name="Kasemir, Ines" initials="" userId="S::ines.kasemir@axelspringer.com::a88c35fe-03fe-4900-a6a2-1b4b1238272d" providerId="AD"/>
  <p188:author id="{9CEFC3CC-D6BD-B869-347E-2207AC122F81}" name="Herrmann, Eva Maria" initials="" userId="S::eva-maria.herrmann.extern@axelspringer.com::a8c684b2-33de-4ddd-b0c0-868450ecaebb" providerId="AD"/>
  <p188:author id="{91811CD7-50F7-BB51-F08B-7CE561323AF0}" name="Ludewig, Konstantin" initials="KL" userId="S::konstantin.ludewig@axelspringer.com::f2e8dd23-3716-4cfa-861d-a34e0fc4c2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818D"/>
    <a:srgbClr val="052C3A"/>
    <a:srgbClr val="E4EAED"/>
    <a:srgbClr val="E3E8EB"/>
    <a:srgbClr val="0281B2"/>
    <a:srgbClr val="062D3A"/>
    <a:srgbClr val="98C0D6"/>
    <a:srgbClr val="B3DEF7"/>
    <a:srgbClr val="92B5CB"/>
    <a:srgbClr val="00A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B2D3F-AF31-4B51-8521-6D990C35293F}" v="1" dt="2026-01-12T15:43:00.6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181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afs, Dagmar" userId="aa1e839e-ce5e-4e96-88a6-5e66c242db4f" providerId="ADAL" clId="{11932D15-96A8-401D-B284-31CB516AB94D}"/>
    <pc:docChg chg="undo custSel modSld">
      <pc:chgData name="Schaafs, Dagmar" userId="aa1e839e-ce5e-4e96-88a6-5e66c242db4f" providerId="ADAL" clId="{11932D15-96A8-401D-B284-31CB516AB94D}" dt="2026-01-20T15:55:15.969" v="2683" actId="20577"/>
      <pc:docMkLst>
        <pc:docMk/>
      </pc:docMkLst>
      <pc:sldChg chg="modSp mod">
        <pc:chgData name="Schaafs, Dagmar" userId="aa1e839e-ce5e-4e96-88a6-5e66c242db4f" providerId="ADAL" clId="{11932D15-96A8-401D-B284-31CB516AB94D}" dt="2025-12-30T13:01:15.468" v="1605" actId="1038"/>
        <pc:sldMkLst>
          <pc:docMk/>
          <pc:sldMk cId="3729379332" sldId="2147480477"/>
        </pc:sldMkLst>
        <pc:picChg chg="mod">
          <ac:chgData name="Schaafs, Dagmar" userId="aa1e839e-ce5e-4e96-88a6-5e66c242db4f" providerId="ADAL" clId="{11932D15-96A8-401D-B284-31CB516AB94D}" dt="2025-12-30T13:01:15.468" v="1605" actId="1038"/>
          <ac:picMkLst>
            <pc:docMk/>
            <pc:sldMk cId="3729379332" sldId="2147480477"/>
            <ac:picMk id="17" creationId="{FA338C08-3951-5B51-7A1E-F8179928108B}"/>
          </ac:picMkLst>
        </pc:picChg>
      </pc:sldChg>
      <pc:sldChg chg="modSp mod setBg">
        <pc:chgData name="Schaafs, Dagmar" userId="aa1e839e-ce5e-4e96-88a6-5e66c242db4f" providerId="ADAL" clId="{11932D15-96A8-401D-B284-31CB516AB94D}" dt="2026-01-12T15:48:40" v="2649" actId="6549"/>
        <pc:sldMkLst>
          <pc:docMk/>
          <pc:sldMk cId="3483789560" sldId="2147480478"/>
        </pc:sldMkLst>
        <pc:spChg chg="mod">
          <ac:chgData name="Schaafs, Dagmar" userId="aa1e839e-ce5e-4e96-88a6-5e66c242db4f" providerId="ADAL" clId="{11932D15-96A8-401D-B284-31CB516AB94D}" dt="2026-01-12T15:48:40" v="2649" actId="6549"/>
          <ac:spMkLst>
            <pc:docMk/>
            <pc:sldMk cId="3483789560" sldId="2147480478"/>
            <ac:spMk id="2" creationId="{233C08D1-9D30-9375-F857-B4989CCE752D}"/>
          </ac:spMkLst>
        </pc:spChg>
        <pc:spChg chg="mod">
          <ac:chgData name="Schaafs, Dagmar" userId="aa1e839e-ce5e-4e96-88a6-5e66c242db4f" providerId="ADAL" clId="{11932D15-96A8-401D-B284-31CB516AB94D}" dt="2026-01-12T15:47:50.854" v="2548" actId="1076"/>
          <ac:spMkLst>
            <pc:docMk/>
            <pc:sldMk cId="3483789560" sldId="2147480478"/>
            <ac:spMk id="3" creationId="{FEDD4C8B-F122-D6EF-CDFA-988B54567E19}"/>
          </ac:spMkLst>
        </pc:spChg>
        <pc:spChg chg="mod">
          <ac:chgData name="Schaafs, Dagmar" userId="aa1e839e-ce5e-4e96-88a6-5e66c242db4f" providerId="ADAL" clId="{11932D15-96A8-401D-B284-31CB516AB94D}" dt="2025-12-30T10:56:37.393" v="47" actId="20577"/>
          <ac:spMkLst>
            <pc:docMk/>
            <pc:sldMk cId="3483789560" sldId="2147480478"/>
            <ac:spMk id="19" creationId="{154930C6-B1C6-9647-AC5C-8128F15026A6}"/>
          </ac:spMkLst>
        </pc:spChg>
        <pc:spChg chg="mod">
          <ac:chgData name="Schaafs, Dagmar" userId="aa1e839e-ce5e-4e96-88a6-5e66c242db4f" providerId="ADAL" clId="{11932D15-96A8-401D-B284-31CB516AB94D}" dt="2025-12-30T10:57:14.932" v="129" actId="20577"/>
          <ac:spMkLst>
            <pc:docMk/>
            <pc:sldMk cId="3483789560" sldId="2147480478"/>
            <ac:spMk id="30" creationId="{B5BDCCBA-5615-035C-578F-D14E4C68A1E7}"/>
          </ac:spMkLst>
        </pc:spChg>
      </pc:sldChg>
      <pc:sldChg chg="addSp modSp mod">
        <pc:chgData name="Schaafs, Dagmar" userId="aa1e839e-ce5e-4e96-88a6-5e66c242db4f" providerId="ADAL" clId="{11932D15-96A8-401D-B284-31CB516AB94D}" dt="2025-12-30T13:02:38.471" v="1609" actId="20577"/>
        <pc:sldMkLst>
          <pc:docMk/>
          <pc:sldMk cId="1027372055" sldId="2147480479"/>
        </pc:sldMkLst>
        <pc:spChg chg="add mod">
          <ac:chgData name="Schaafs, Dagmar" userId="aa1e839e-ce5e-4e96-88a6-5e66c242db4f" providerId="ADAL" clId="{11932D15-96A8-401D-B284-31CB516AB94D}" dt="2025-12-30T10:53:39.494" v="0"/>
          <ac:spMkLst>
            <pc:docMk/>
            <pc:sldMk cId="1027372055" sldId="2147480479"/>
            <ac:spMk id="3" creationId="{AF6B6620-7417-7661-C31F-3CC4AAD97110}"/>
          </ac:spMkLst>
        </pc:spChg>
        <pc:spChg chg="mod">
          <ac:chgData name="Schaafs, Dagmar" userId="aa1e839e-ce5e-4e96-88a6-5e66c242db4f" providerId="ADAL" clId="{11932D15-96A8-401D-B284-31CB516AB94D}" dt="2025-12-30T13:02:38.471" v="1609" actId="20577"/>
          <ac:spMkLst>
            <pc:docMk/>
            <pc:sldMk cId="1027372055" sldId="2147480479"/>
            <ac:spMk id="22" creationId="{896113ED-D396-3C98-8376-E7F93CA60C4A}"/>
          </ac:spMkLst>
        </pc:spChg>
      </pc:sldChg>
      <pc:sldChg chg="modSp mod">
        <pc:chgData name="Schaafs, Dagmar" userId="aa1e839e-ce5e-4e96-88a6-5e66c242db4f" providerId="ADAL" clId="{11932D15-96A8-401D-B284-31CB516AB94D}" dt="2025-12-30T13:04:47.307" v="1611" actId="20577"/>
        <pc:sldMkLst>
          <pc:docMk/>
          <pc:sldMk cId="239675491" sldId="2147480480"/>
        </pc:sldMkLst>
        <pc:graphicFrameChg chg="modGraphic">
          <ac:chgData name="Schaafs, Dagmar" userId="aa1e839e-ce5e-4e96-88a6-5e66c242db4f" providerId="ADAL" clId="{11932D15-96A8-401D-B284-31CB516AB94D}" dt="2025-12-30T13:04:47.307" v="1611" actId="20577"/>
          <ac:graphicFrameMkLst>
            <pc:docMk/>
            <pc:sldMk cId="239675491" sldId="2147480480"/>
            <ac:graphicFrameMk id="5" creationId="{F0CB3ED0-6917-12E4-B576-49F6BC37C362}"/>
          </ac:graphicFrameMkLst>
        </pc:graphicFrameChg>
      </pc:sldChg>
      <pc:sldChg chg="addSp delSp modSp mod">
        <pc:chgData name="Schaafs, Dagmar" userId="aa1e839e-ce5e-4e96-88a6-5e66c242db4f" providerId="ADAL" clId="{11932D15-96A8-401D-B284-31CB516AB94D}" dt="2025-12-30T13:23:07.937" v="1801" actId="14100"/>
        <pc:sldMkLst>
          <pc:docMk/>
          <pc:sldMk cId="3797941165" sldId="2147480482"/>
        </pc:sldMkLst>
        <pc:spChg chg="mod">
          <ac:chgData name="Schaafs, Dagmar" userId="aa1e839e-ce5e-4e96-88a6-5e66c242db4f" providerId="ADAL" clId="{11932D15-96A8-401D-B284-31CB516AB94D}" dt="2025-12-30T13:11:09.378" v="1612" actId="207"/>
          <ac:spMkLst>
            <pc:docMk/>
            <pc:sldMk cId="3797941165" sldId="2147480482"/>
            <ac:spMk id="4" creationId="{C6C55BFF-0E0F-F065-18D7-635031D28EEA}"/>
          </ac:spMkLst>
        </pc:spChg>
        <pc:spChg chg="add mod">
          <ac:chgData name="Schaafs, Dagmar" userId="aa1e839e-ce5e-4e96-88a6-5e66c242db4f" providerId="ADAL" clId="{11932D15-96A8-401D-B284-31CB516AB94D}" dt="2025-12-30T10:58:02.273" v="130"/>
          <ac:spMkLst>
            <pc:docMk/>
            <pc:sldMk cId="3797941165" sldId="2147480482"/>
            <ac:spMk id="19" creationId="{264EB562-1313-358C-065E-877F73651EC4}"/>
          </ac:spMkLst>
        </pc:spChg>
        <pc:spChg chg="mod">
          <ac:chgData name="Schaafs, Dagmar" userId="aa1e839e-ce5e-4e96-88a6-5e66c242db4f" providerId="ADAL" clId="{11932D15-96A8-401D-B284-31CB516AB94D}" dt="2025-12-30T13:23:07.937" v="1801" actId="14100"/>
          <ac:spMkLst>
            <pc:docMk/>
            <pc:sldMk cId="3797941165" sldId="2147480482"/>
            <ac:spMk id="47" creationId="{929560C1-2C9B-E4CF-7C5A-B4728E9A73D6}"/>
          </ac:spMkLst>
        </pc:spChg>
      </pc:sldChg>
      <pc:sldChg chg="addSp delSp modSp mod">
        <pc:chgData name="Schaafs, Dagmar" userId="aa1e839e-ce5e-4e96-88a6-5e66c242db4f" providerId="ADAL" clId="{11932D15-96A8-401D-B284-31CB516AB94D}" dt="2025-12-30T13:21:48.874" v="1764" actId="1035"/>
        <pc:sldMkLst>
          <pc:docMk/>
          <pc:sldMk cId="2090123451" sldId="2147480483"/>
        </pc:sldMkLst>
        <pc:spChg chg="add mod">
          <ac:chgData name="Schaafs, Dagmar" userId="aa1e839e-ce5e-4e96-88a6-5e66c242db4f" providerId="ADAL" clId="{11932D15-96A8-401D-B284-31CB516AB94D}" dt="2025-12-30T13:21:48.874" v="1764" actId="1035"/>
          <ac:spMkLst>
            <pc:docMk/>
            <pc:sldMk cId="2090123451" sldId="2147480483"/>
            <ac:spMk id="9" creationId="{182809D5-4DB6-9F4A-1707-8F9D7FE68A52}"/>
          </ac:spMkLst>
        </pc:spChg>
        <pc:spChg chg="add mod">
          <ac:chgData name="Schaafs, Dagmar" userId="aa1e839e-ce5e-4e96-88a6-5e66c242db4f" providerId="ADAL" clId="{11932D15-96A8-401D-B284-31CB516AB94D}" dt="2025-12-30T13:21:48.874" v="1764" actId="1035"/>
          <ac:spMkLst>
            <pc:docMk/>
            <pc:sldMk cId="2090123451" sldId="2147480483"/>
            <ac:spMk id="10" creationId="{34C49027-6854-D09A-84DF-9C95BEA91D9F}"/>
          </ac:spMkLst>
        </pc:spChg>
        <pc:spChg chg="add mod">
          <ac:chgData name="Schaafs, Dagmar" userId="aa1e839e-ce5e-4e96-88a6-5e66c242db4f" providerId="ADAL" clId="{11932D15-96A8-401D-B284-31CB516AB94D}" dt="2025-12-30T13:21:34.864" v="1736" actId="1076"/>
          <ac:spMkLst>
            <pc:docMk/>
            <pc:sldMk cId="2090123451" sldId="2147480483"/>
            <ac:spMk id="11" creationId="{1E37DCBA-05B3-25FD-ED78-0F650B71F47F}"/>
          </ac:spMkLst>
        </pc:spChg>
        <pc:spChg chg="mod">
          <ac:chgData name="Schaafs, Dagmar" userId="aa1e839e-ce5e-4e96-88a6-5e66c242db4f" providerId="ADAL" clId="{11932D15-96A8-401D-B284-31CB516AB94D}" dt="2025-12-30T13:20:04.590" v="1732" actId="1036"/>
          <ac:spMkLst>
            <pc:docMk/>
            <pc:sldMk cId="2090123451" sldId="2147480483"/>
            <ac:spMk id="13" creationId="{82C69ACB-482A-5388-1E38-02358FF704B0}"/>
          </ac:spMkLst>
        </pc:spChg>
      </pc:sldChg>
      <pc:sldChg chg="addSp delSp modSp mod">
        <pc:chgData name="Schaafs, Dagmar" userId="aa1e839e-ce5e-4e96-88a6-5e66c242db4f" providerId="ADAL" clId="{11932D15-96A8-401D-B284-31CB516AB94D}" dt="2025-12-30T13:24:22.274" v="1832" actId="1035"/>
        <pc:sldMkLst>
          <pc:docMk/>
          <pc:sldMk cId="122555591" sldId="2147480485"/>
        </pc:sldMkLst>
        <pc:spChg chg="add mod">
          <ac:chgData name="Schaafs, Dagmar" userId="aa1e839e-ce5e-4e96-88a6-5e66c242db4f" providerId="ADAL" clId="{11932D15-96A8-401D-B284-31CB516AB94D}" dt="2025-12-30T13:24:22.274" v="1832" actId="1035"/>
          <ac:spMkLst>
            <pc:docMk/>
            <pc:sldMk cId="122555591" sldId="2147480485"/>
            <ac:spMk id="7" creationId="{8EB01A0E-EB30-F46E-B664-7610AC395BF5}"/>
          </ac:spMkLst>
        </pc:spChg>
      </pc:sldChg>
      <pc:sldChg chg="modSp mod">
        <pc:chgData name="Schaafs, Dagmar" userId="aa1e839e-ce5e-4e96-88a6-5e66c242db4f" providerId="ADAL" clId="{11932D15-96A8-401D-B284-31CB516AB94D}" dt="2025-12-30T14:16:51.434" v="2084" actId="14100"/>
        <pc:sldMkLst>
          <pc:docMk/>
          <pc:sldMk cId="2997693091" sldId="2147480488"/>
        </pc:sldMkLst>
        <pc:spChg chg="mod">
          <ac:chgData name="Schaafs, Dagmar" userId="aa1e839e-ce5e-4e96-88a6-5e66c242db4f" providerId="ADAL" clId="{11932D15-96A8-401D-B284-31CB516AB94D}" dt="2025-12-30T14:16:42.212" v="2083" actId="1038"/>
          <ac:spMkLst>
            <pc:docMk/>
            <pc:sldMk cId="2997693091" sldId="2147480488"/>
            <ac:spMk id="6" creationId="{40B2262F-FCB8-EA71-B90F-8DC22C3D5F97}"/>
          </ac:spMkLst>
        </pc:spChg>
        <pc:spChg chg="mod">
          <ac:chgData name="Schaafs, Dagmar" userId="aa1e839e-ce5e-4e96-88a6-5e66c242db4f" providerId="ADAL" clId="{11932D15-96A8-401D-B284-31CB516AB94D}" dt="2025-12-30T11:06:45.131" v="240" actId="207"/>
          <ac:spMkLst>
            <pc:docMk/>
            <pc:sldMk cId="2997693091" sldId="2147480488"/>
            <ac:spMk id="8" creationId="{F9F846F3-21D5-D849-11D4-843552F902AA}"/>
          </ac:spMkLst>
        </pc:spChg>
        <pc:spChg chg="mod">
          <ac:chgData name="Schaafs, Dagmar" userId="aa1e839e-ce5e-4e96-88a6-5e66c242db4f" providerId="ADAL" clId="{11932D15-96A8-401D-B284-31CB516AB94D}" dt="2025-12-30T11:06:55.920" v="241" actId="1076"/>
          <ac:spMkLst>
            <pc:docMk/>
            <pc:sldMk cId="2997693091" sldId="2147480488"/>
            <ac:spMk id="9" creationId="{81177797-EA28-1D55-11EB-F1C5C297F775}"/>
          </ac:spMkLst>
        </pc:spChg>
        <pc:grpChg chg="mod">
          <ac:chgData name="Schaafs, Dagmar" userId="aa1e839e-ce5e-4e96-88a6-5e66c242db4f" providerId="ADAL" clId="{11932D15-96A8-401D-B284-31CB516AB94D}" dt="2025-12-30T11:06:16.950" v="236" actId="14100"/>
          <ac:grpSpMkLst>
            <pc:docMk/>
            <pc:sldMk cId="2997693091" sldId="2147480488"/>
            <ac:grpSpMk id="4" creationId="{B04D97EE-F1F7-DB05-3F1C-6B0881307170}"/>
          </ac:grpSpMkLst>
        </pc:grpChg>
        <pc:graphicFrameChg chg="mod modGraphic">
          <ac:chgData name="Schaafs, Dagmar" userId="aa1e839e-ce5e-4e96-88a6-5e66c242db4f" providerId="ADAL" clId="{11932D15-96A8-401D-B284-31CB516AB94D}" dt="2025-12-30T14:16:14.580" v="2044"/>
          <ac:graphicFrameMkLst>
            <pc:docMk/>
            <pc:sldMk cId="2997693091" sldId="2147480488"/>
            <ac:graphicFrameMk id="3" creationId="{9D6571C3-3511-30AB-5021-6688FB9A5144}"/>
          </ac:graphicFrameMkLst>
        </pc:graphicFrameChg>
        <pc:cxnChg chg="mod">
          <ac:chgData name="Schaafs, Dagmar" userId="aa1e839e-ce5e-4e96-88a6-5e66c242db4f" providerId="ADAL" clId="{11932D15-96A8-401D-B284-31CB516AB94D}" dt="2025-12-30T14:16:51.434" v="2084" actId="14100"/>
          <ac:cxnSpMkLst>
            <pc:docMk/>
            <pc:sldMk cId="2997693091" sldId="2147480488"/>
            <ac:cxnSpMk id="18" creationId="{384F62E9-56CE-E24E-541F-DE13D41DDF71}"/>
          </ac:cxnSpMkLst>
        </pc:cxnChg>
        <pc:cxnChg chg="mod">
          <ac:chgData name="Schaafs, Dagmar" userId="aa1e839e-ce5e-4e96-88a6-5e66c242db4f" providerId="ADAL" clId="{11932D15-96A8-401D-B284-31CB516AB94D}" dt="2025-12-30T14:14:35.273" v="1918" actId="14100"/>
          <ac:cxnSpMkLst>
            <pc:docMk/>
            <pc:sldMk cId="2997693091" sldId="2147480488"/>
            <ac:cxnSpMk id="21" creationId="{8459499A-E523-CF6B-4185-608F376CBD1A}"/>
          </ac:cxnSpMkLst>
        </pc:cxnChg>
      </pc:sldChg>
      <pc:sldChg chg="addSp delSp modSp mod">
        <pc:chgData name="Schaafs, Dagmar" userId="aa1e839e-ce5e-4e96-88a6-5e66c242db4f" providerId="ADAL" clId="{11932D15-96A8-401D-B284-31CB516AB94D}" dt="2025-12-30T13:43:42.390" v="1908" actId="14100"/>
        <pc:sldMkLst>
          <pc:docMk/>
          <pc:sldMk cId="3047506637" sldId="2147480489"/>
        </pc:sldMkLst>
        <pc:spChg chg="mod">
          <ac:chgData name="Schaafs, Dagmar" userId="aa1e839e-ce5e-4e96-88a6-5e66c242db4f" providerId="ADAL" clId="{11932D15-96A8-401D-B284-31CB516AB94D}" dt="2025-12-30T13:43:42.390" v="1908" actId="14100"/>
          <ac:spMkLst>
            <pc:docMk/>
            <pc:sldMk cId="3047506637" sldId="2147480489"/>
            <ac:spMk id="8" creationId="{9F30372D-7F56-B586-43A1-773E2D3C6836}"/>
          </ac:spMkLst>
        </pc:spChg>
        <pc:spChg chg="add mod">
          <ac:chgData name="Schaafs, Dagmar" userId="aa1e839e-ce5e-4e96-88a6-5e66c242db4f" providerId="ADAL" clId="{11932D15-96A8-401D-B284-31CB516AB94D}" dt="2025-12-30T13:43:34.612" v="1907"/>
          <ac:spMkLst>
            <pc:docMk/>
            <pc:sldMk cId="3047506637" sldId="2147480489"/>
            <ac:spMk id="10" creationId="{FF054AF1-F73E-8BCB-14F0-F5D2B7884D7B}"/>
          </ac:spMkLst>
        </pc:spChg>
        <pc:picChg chg="add mod">
          <ac:chgData name="Schaafs, Dagmar" userId="aa1e839e-ce5e-4e96-88a6-5e66c242db4f" providerId="ADAL" clId="{11932D15-96A8-401D-B284-31CB516AB94D}" dt="2025-12-30T13:43:34.612" v="1907"/>
          <ac:picMkLst>
            <pc:docMk/>
            <pc:sldMk cId="3047506637" sldId="2147480489"/>
            <ac:picMk id="9" creationId="{F701D425-F846-B3D1-C12E-CE9D4FE4F690}"/>
          </ac:picMkLst>
        </pc:picChg>
      </pc:sldChg>
      <pc:sldChg chg="modSp mod">
        <pc:chgData name="Schaafs, Dagmar" userId="aa1e839e-ce5e-4e96-88a6-5e66c242db4f" providerId="ADAL" clId="{11932D15-96A8-401D-B284-31CB516AB94D}" dt="2025-12-30T10:53:58.720" v="2" actId="6549"/>
        <pc:sldMkLst>
          <pc:docMk/>
          <pc:sldMk cId="1401364640" sldId="2147480493"/>
        </pc:sldMkLst>
        <pc:spChg chg="mod">
          <ac:chgData name="Schaafs, Dagmar" userId="aa1e839e-ce5e-4e96-88a6-5e66c242db4f" providerId="ADAL" clId="{11932D15-96A8-401D-B284-31CB516AB94D}" dt="2025-12-30T10:53:58.720" v="2" actId="6549"/>
          <ac:spMkLst>
            <pc:docMk/>
            <pc:sldMk cId="1401364640" sldId="2147480493"/>
            <ac:spMk id="2" creationId="{8FBDED88-6569-DA3C-E5F5-2D86E1D89F47}"/>
          </ac:spMkLst>
        </pc:spChg>
        <pc:spChg chg="mod">
          <ac:chgData name="Schaafs, Dagmar" userId="aa1e839e-ce5e-4e96-88a6-5e66c242db4f" providerId="ADAL" clId="{11932D15-96A8-401D-B284-31CB516AB94D}" dt="2025-12-30T10:53:48.737" v="1" actId="20577"/>
          <ac:spMkLst>
            <pc:docMk/>
            <pc:sldMk cId="1401364640" sldId="2147480493"/>
            <ac:spMk id="10" creationId="{C3F74483-653E-FFA3-C9C6-EE564BC6E023}"/>
          </ac:spMkLst>
        </pc:spChg>
      </pc:sldChg>
      <pc:sldChg chg="modSp mod">
        <pc:chgData name="Schaafs, Dagmar" userId="aa1e839e-ce5e-4e96-88a6-5e66c242db4f" providerId="ADAL" clId="{11932D15-96A8-401D-B284-31CB516AB94D}" dt="2025-12-30T14:22:54.328" v="2176" actId="20577"/>
        <pc:sldMkLst>
          <pc:docMk/>
          <pc:sldMk cId="3511922250" sldId="2147480499"/>
        </pc:sldMkLst>
        <pc:spChg chg="mod">
          <ac:chgData name="Schaafs, Dagmar" userId="aa1e839e-ce5e-4e96-88a6-5e66c242db4f" providerId="ADAL" clId="{11932D15-96A8-401D-B284-31CB516AB94D}" dt="2025-12-30T13:25:00.355" v="1868" actId="20577"/>
          <ac:spMkLst>
            <pc:docMk/>
            <pc:sldMk cId="3511922250" sldId="2147480499"/>
            <ac:spMk id="6" creationId="{63573A86-844B-3A24-DC9E-7C0145EFE464}"/>
          </ac:spMkLst>
        </pc:spChg>
        <pc:spChg chg="mod">
          <ac:chgData name="Schaafs, Dagmar" userId="aa1e839e-ce5e-4e96-88a6-5e66c242db4f" providerId="ADAL" clId="{11932D15-96A8-401D-B284-31CB516AB94D}" dt="2025-12-30T11:05:59.836" v="232" actId="207"/>
          <ac:spMkLst>
            <pc:docMk/>
            <pc:sldMk cId="3511922250" sldId="2147480499"/>
            <ac:spMk id="8" creationId="{4FF9D0FC-AAD0-A9C5-47E3-3384B99A0BA3}"/>
          </ac:spMkLst>
        </pc:spChg>
        <pc:spChg chg="mod">
          <ac:chgData name="Schaafs, Dagmar" userId="aa1e839e-ce5e-4e96-88a6-5e66c242db4f" providerId="ADAL" clId="{11932D15-96A8-401D-B284-31CB516AB94D}" dt="2025-12-30T14:22:27.414" v="2175" actId="113"/>
          <ac:spMkLst>
            <pc:docMk/>
            <pc:sldMk cId="3511922250" sldId="2147480499"/>
            <ac:spMk id="9" creationId="{8E27B769-5DEE-4A0E-12FF-2871DFFE5BDD}"/>
          </ac:spMkLst>
        </pc:spChg>
        <pc:graphicFrameChg chg="mod">
          <ac:chgData name="Schaafs, Dagmar" userId="aa1e839e-ce5e-4e96-88a6-5e66c242db4f" providerId="ADAL" clId="{11932D15-96A8-401D-B284-31CB516AB94D}" dt="2025-12-30T14:21:59.954" v="2164"/>
          <ac:graphicFrameMkLst>
            <pc:docMk/>
            <pc:sldMk cId="3511922250" sldId="2147480499"/>
            <ac:graphicFrameMk id="3" creationId="{BF139724-327C-2C28-35C4-3755C8CA935F}"/>
          </ac:graphicFrameMkLst>
        </pc:graphicFrameChg>
        <pc:graphicFrameChg chg="mod modGraphic">
          <ac:chgData name="Schaafs, Dagmar" userId="aa1e839e-ce5e-4e96-88a6-5e66c242db4f" providerId="ADAL" clId="{11932D15-96A8-401D-B284-31CB516AB94D}" dt="2025-12-30T14:22:54.328" v="2176" actId="20577"/>
          <ac:graphicFrameMkLst>
            <pc:docMk/>
            <pc:sldMk cId="3511922250" sldId="2147480499"/>
            <ac:graphicFrameMk id="13" creationId="{9A9CDD6C-31F2-8F95-430D-3B7A85D2A1C6}"/>
          </ac:graphicFrameMkLst>
        </pc:graphicFrameChg>
      </pc:sldChg>
      <pc:sldChg chg="addSp delSp modSp mod setBg">
        <pc:chgData name="Schaafs, Dagmar" userId="aa1e839e-ce5e-4e96-88a6-5e66c242db4f" providerId="ADAL" clId="{11932D15-96A8-401D-B284-31CB516AB94D}" dt="2025-12-30T13:22:18.563" v="1767" actId="1076"/>
        <pc:sldMkLst>
          <pc:docMk/>
          <pc:sldMk cId="2837576152" sldId="2147480502"/>
        </pc:sldMkLst>
        <pc:spChg chg="add mod">
          <ac:chgData name="Schaafs, Dagmar" userId="aa1e839e-ce5e-4e96-88a6-5e66c242db4f" providerId="ADAL" clId="{11932D15-96A8-401D-B284-31CB516AB94D}" dt="2025-12-30T13:22:18.563" v="1767" actId="1076"/>
          <ac:spMkLst>
            <pc:docMk/>
            <pc:sldMk cId="2837576152" sldId="2147480502"/>
            <ac:spMk id="2" creationId="{56BD970F-D7E6-29A7-7BD5-341BC6220530}"/>
          </ac:spMkLst>
        </pc:spChg>
        <pc:spChg chg="add mod">
          <ac:chgData name="Schaafs, Dagmar" userId="aa1e839e-ce5e-4e96-88a6-5e66c242db4f" providerId="ADAL" clId="{11932D15-96A8-401D-B284-31CB516AB94D}" dt="2025-12-30T11:34:35.850" v="985" actId="207"/>
          <ac:spMkLst>
            <pc:docMk/>
            <pc:sldMk cId="2837576152" sldId="2147480502"/>
            <ac:spMk id="11" creationId="{32467799-5E6D-04CF-214E-A3E13D520120}"/>
          </ac:spMkLst>
        </pc:spChg>
        <pc:spChg chg="add mod ord">
          <ac:chgData name="Schaafs, Dagmar" userId="aa1e839e-ce5e-4e96-88a6-5e66c242db4f" providerId="ADAL" clId="{11932D15-96A8-401D-B284-31CB516AB94D}" dt="2025-12-30T11:35:42.093" v="993" actId="1036"/>
          <ac:spMkLst>
            <pc:docMk/>
            <pc:sldMk cId="2837576152" sldId="2147480502"/>
            <ac:spMk id="14" creationId="{F5DD3657-231C-77A3-2AE1-FD6C837D7F4B}"/>
          </ac:spMkLst>
        </pc:spChg>
        <pc:spChg chg="add mod">
          <ac:chgData name="Schaafs, Dagmar" userId="aa1e839e-ce5e-4e96-88a6-5e66c242db4f" providerId="ADAL" clId="{11932D15-96A8-401D-B284-31CB516AB94D}" dt="2025-12-30T11:37:43.585" v="1021" actId="207"/>
          <ac:spMkLst>
            <pc:docMk/>
            <pc:sldMk cId="2837576152" sldId="2147480502"/>
            <ac:spMk id="16" creationId="{00EEB28A-3152-8180-1F86-9DF3F33D5D59}"/>
          </ac:spMkLst>
        </pc:spChg>
        <pc:spChg chg="add mod">
          <ac:chgData name="Schaafs, Dagmar" userId="aa1e839e-ce5e-4e96-88a6-5e66c242db4f" providerId="ADAL" clId="{11932D15-96A8-401D-B284-31CB516AB94D}" dt="2025-12-30T11:35:54.350" v="998" actId="1036"/>
          <ac:spMkLst>
            <pc:docMk/>
            <pc:sldMk cId="2837576152" sldId="2147480502"/>
            <ac:spMk id="18" creationId="{0F7721EC-57A3-1D2D-0BB7-338D58A2143B}"/>
          </ac:spMkLst>
        </pc:spChg>
        <pc:spChg chg="add mod">
          <ac:chgData name="Schaafs, Dagmar" userId="aa1e839e-ce5e-4e96-88a6-5e66c242db4f" providerId="ADAL" clId="{11932D15-96A8-401D-B284-31CB516AB94D}" dt="2025-12-30T11:36:01.217" v="1006" actId="1037"/>
          <ac:spMkLst>
            <pc:docMk/>
            <pc:sldMk cId="2837576152" sldId="2147480502"/>
            <ac:spMk id="20" creationId="{4C81E23E-4D1F-DEBC-4DB3-343F460D0861}"/>
          </ac:spMkLst>
        </pc:spChg>
        <pc:spChg chg="add mod">
          <ac:chgData name="Schaafs, Dagmar" userId="aa1e839e-ce5e-4e96-88a6-5e66c242db4f" providerId="ADAL" clId="{11932D15-96A8-401D-B284-31CB516AB94D}" dt="2025-12-30T11:42:11.535" v="1111" actId="1076"/>
          <ac:spMkLst>
            <pc:docMk/>
            <pc:sldMk cId="2837576152" sldId="2147480502"/>
            <ac:spMk id="22" creationId="{FE944F3C-C6CA-EE36-6C77-2B06406E3605}"/>
          </ac:spMkLst>
        </pc:spChg>
        <pc:spChg chg="add mod">
          <ac:chgData name="Schaafs, Dagmar" userId="aa1e839e-ce5e-4e96-88a6-5e66c242db4f" providerId="ADAL" clId="{11932D15-96A8-401D-B284-31CB516AB94D}" dt="2025-12-30T11:40:02.964" v="1050" actId="14100"/>
          <ac:spMkLst>
            <pc:docMk/>
            <pc:sldMk cId="2837576152" sldId="2147480502"/>
            <ac:spMk id="24" creationId="{583868AB-8FF3-4CEC-A10D-4B1050EBA6C8}"/>
          </ac:spMkLst>
        </pc:spChg>
        <pc:spChg chg="add mod">
          <ac:chgData name="Schaafs, Dagmar" userId="aa1e839e-ce5e-4e96-88a6-5e66c242db4f" providerId="ADAL" clId="{11932D15-96A8-401D-B284-31CB516AB94D}" dt="2025-12-30T13:14:16.526" v="1620" actId="14100"/>
          <ac:spMkLst>
            <pc:docMk/>
            <pc:sldMk cId="2837576152" sldId="2147480502"/>
            <ac:spMk id="25" creationId="{8D3B50F4-4324-AB1A-F2A0-D717E0A3A066}"/>
          </ac:spMkLst>
        </pc:spChg>
        <pc:spChg chg="add mod">
          <ac:chgData name="Schaafs, Dagmar" userId="aa1e839e-ce5e-4e96-88a6-5e66c242db4f" providerId="ADAL" clId="{11932D15-96A8-401D-B284-31CB516AB94D}" dt="2025-12-30T13:14:46.233" v="1626" actId="1035"/>
          <ac:spMkLst>
            <pc:docMk/>
            <pc:sldMk cId="2837576152" sldId="2147480502"/>
            <ac:spMk id="26" creationId="{8947198D-437D-20AB-A812-4CFEDE230AF7}"/>
          </ac:spMkLst>
        </pc:spChg>
        <pc:spChg chg="add mod">
          <ac:chgData name="Schaafs, Dagmar" userId="aa1e839e-ce5e-4e96-88a6-5e66c242db4f" providerId="ADAL" clId="{11932D15-96A8-401D-B284-31CB516AB94D}" dt="2025-12-30T13:15:19.662" v="1628" actId="1035"/>
          <ac:spMkLst>
            <pc:docMk/>
            <pc:sldMk cId="2837576152" sldId="2147480502"/>
            <ac:spMk id="27" creationId="{34C6966D-8C88-D0F3-CEDC-BAC0059189C7}"/>
          </ac:spMkLst>
        </pc:spChg>
        <pc:spChg chg="add mod">
          <ac:chgData name="Schaafs, Dagmar" userId="aa1e839e-ce5e-4e96-88a6-5e66c242db4f" providerId="ADAL" clId="{11932D15-96A8-401D-B284-31CB516AB94D}" dt="2025-12-30T11:40:25.526" v="1068" actId="20577"/>
          <ac:spMkLst>
            <pc:docMk/>
            <pc:sldMk cId="2837576152" sldId="2147480502"/>
            <ac:spMk id="28" creationId="{8C17BA6A-50CA-FB1E-235B-DE30E0EC3252}"/>
          </ac:spMkLst>
        </pc:spChg>
        <pc:spChg chg="add mod">
          <ac:chgData name="Schaafs, Dagmar" userId="aa1e839e-ce5e-4e96-88a6-5e66c242db4f" providerId="ADAL" clId="{11932D15-96A8-401D-B284-31CB516AB94D}" dt="2025-12-30T11:41:19.373" v="1095" actId="1036"/>
          <ac:spMkLst>
            <pc:docMk/>
            <pc:sldMk cId="2837576152" sldId="2147480502"/>
            <ac:spMk id="29" creationId="{36392C13-D82E-5CF0-074F-9069B9BEE848}"/>
          </ac:spMkLst>
        </pc:spChg>
        <pc:spChg chg="add mod">
          <ac:chgData name="Schaafs, Dagmar" userId="aa1e839e-ce5e-4e96-88a6-5e66c242db4f" providerId="ADAL" clId="{11932D15-96A8-401D-B284-31CB516AB94D}" dt="2025-12-30T11:42:07.719" v="1110" actId="1076"/>
          <ac:spMkLst>
            <pc:docMk/>
            <pc:sldMk cId="2837576152" sldId="2147480502"/>
            <ac:spMk id="30" creationId="{6BE1A5BE-054B-AC20-CF53-D24CFAEF28AB}"/>
          </ac:spMkLst>
        </pc:spChg>
        <pc:spChg chg="mod ord">
          <ac:chgData name="Schaafs, Dagmar" userId="aa1e839e-ce5e-4e96-88a6-5e66c242db4f" providerId="ADAL" clId="{11932D15-96A8-401D-B284-31CB516AB94D}" dt="2025-12-30T11:31:43.265" v="940" actId="2085"/>
          <ac:spMkLst>
            <pc:docMk/>
            <pc:sldMk cId="2837576152" sldId="2147480502"/>
            <ac:spMk id="44" creationId="{296F8F3A-F22C-A059-7E62-DA058EC0931D}"/>
          </ac:spMkLst>
        </pc:spChg>
        <pc:spChg chg="mod">
          <ac:chgData name="Schaafs, Dagmar" userId="aa1e839e-ce5e-4e96-88a6-5e66c242db4f" providerId="ADAL" clId="{11932D15-96A8-401D-B284-31CB516AB94D}" dt="2025-12-30T13:13:33.398" v="1619" actId="14100"/>
          <ac:spMkLst>
            <pc:docMk/>
            <pc:sldMk cId="2837576152" sldId="2147480502"/>
            <ac:spMk id="50" creationId="{A9C158F1-0B5D-F579-E520-C3300F10A6E6}"/>
          </ac:spMkLst>
        </pc:spChg>
        <pc:spChg chg="mod ord">
          <ac:chgData name="Schaafs, Dagmar" userId="aa1e839e-ce5e-4e96-88a6-5e66c242db4f" providerId="ADAL" clId="{11932D15-96A8-401D-B284-31CB516AB94D}" dt="2025-12-30T11:31:05.996" v="932" actId="1076"/>
          <ac:spMkLst>
            <pc:docMk/>
            <pc:sldMk cId="2837576152" sldId="2147480502"/>
            <ac:spMk id="68" creationId="{B0F44D89-79BE-0AE0-78F1-0F1738B2D2E4}"/>
          </ac:spMkLst>
        </pc:spChg>
        <pc:spChg chg="add del">
          <ac:chgData name="Schaafs, Dagmar" userId="aa1e839e-ce5e-4e96-88a6-5e66c242db4f" providerId="ADAL" clId="{11932D15-96A8-401D-B284-31CB516AB94D}" dt="2025-12-30T11:16:22.453" v="550" actId="478"/>
          <ac:spMkLst>
            <pc:docMk/>
            <pc:sldMk cId="2837576152" sldId="2147480502"/>
            <ac:spMk id="70" creationId="{DB00E634-6F9E-1037-D53D-335522BE6293}"/>
          </ac:spMkLst>
        </pc:spChg>
        <pc:spChg chg="mod ord">
          <ac:chgData name="Schaafs, Dagmar" userId="aa1e839e-ce5e-4e96-88a6-5e66c242db4f" providerId="ADAL" clId="{11932D15-96A8-401D-B284-31CB516AB94D}" dt="2025-12-30T11:42:17.161" v="1113" actId="1076"/>
          <ac:spMkLst>
            <pc:docMk/>
            <pc:sldMk cId="2837576152" sldId="2147480502"/>
            <ac:spMk id="81" creationId="{8FFC03C2-9843-6406-3AB3-62F55AA2C0AA}"/>
          </ac:spMkLst>
        </pc:spChg>
        <pc:graphicFrameChg chg="add mod modGraphic">
          <ac:chgData name="Schaafs, Dagmar" userId="aa1e839e-ce5e-4e96-88a6-5e66c242db4f" providerId="ADAL" clId="{11932D15-96A8-401D-B284-31CB516AB94D}" dt="2025-12-30T11:48:17.245" v="1381" actId="1076"/>
          <ac:graphicFrameMkLst>
            <pc:docMk/>
            <pc:sldMk cId="2837576152" sldId="2147480502"/>
            <ac:graphicFrameMk id="32" creationId="{1379D412-2EA0-0516-55AD-A611F7A1721D}"/>
          </ac:graphicFrameMkLst>
        </pc:graphicFrameChg>
        <pc:graphicFrameChg chg="add mod modGraphic">
          <ac:chgData name="Schaafs, Dagmar" userId="aa1e839e-ce5e-4e96-88a6-5e66c242db4f" providerId="ADAL" clId="{11932D15-96A8-401D-B284-31CB516AB94D}" dt="2025-12-30T11:54:36.313" v="1570" actId="1076"/>
          <ac:graphicFrameMkLst>
            <pc:docMk/>
            <pc:sldMk cId="2837576152" sldId="2147480502"/>
            <ac:graphicFrameMk id="33" creationId="{BB5BC187-1E2D-D1D3-B045-49618620986E}"/>
          </ac:graphicFrameMkLst>
        </pc:graphicFrameChg>
        <pc:picChg chg="add mod">
          <ac:chgData name="Schaafs, Dagmar" userId="aa1e839e-ce5e-4e96-88a6-5e66c242db4f" providerId="ADAL" clId="{11932D15-96A8-401D-B284-31CB516AB94D}" dt="2025-12-30T11:23:45.245" v="715" actId="14100"/>
          <ac:picMkLst>
            <pc:docMk/>
            <pc:sldMk cId="2837576152" sldId="2147480502"/>
            <ac:picMk id="10" creationId="{3B0A72A7-13AC-D3B4-56AE-73D845A77F91}"/>
          </ac:picMkLst>
        </pc:picChg>
        <pc:picChg chg="add mod">
          <ac:chgData name="Schaafs, Dagmar" userId="aa1e839e-ce5e-4e96-88a6-5e66c242db4f" providerId="ADAL" clId="{11932D15-96A8-401D-B284-31CB516AB94D}" dt="2025-12-30T11:32:14.182" v="942" actId="1076"/>
          <ac:picMkLst>
            <pc:docMk/>
            <pc:sldMk cId="2837576152" sldId="2147480502"/>
            <ac:picMk id="15" creationId="{E773F7C4-1176-2146-173F-10AD05796D8C}"/>
          </ac:picMkLst>
        </pc:picChg>
      </pc:sldChg>
      <pc:sldChg chg="modSp mod">
        <pc:chgData name="Schaafs, Dagmar" userId="aa1e839e-ce5e-4e96-88a6-5e66c242db4f" providerId="ADAL" clId="{11932D15-96A8-401D-B284-31CB516AB94D}" dt="2025-12-30T11:12:59.781" v="268" actId="1036"/>
        <pc:sldMkLst>
          <pc:docMk/>
          <pc:sldMk cId="1167296643" sldId="2147480505"/>
        </pc:sldMkLst>
        <pc:spChg chg="mod">
          <ac:chgData name="Schaafs, Dagmar" userId="aa1e839e-ce5e-4e96-88a6-5e66c242db4f" providerId="ADAL" clId="{11932D15-96A8-401D-B284-31CB516AB94D}" dt="2025-12-30T11:11:33.784" v="254" actId="14100"/>
          <ac:spMkLst>
            <pc:docMk/>
            <pc:sldMk cId="1167296643" sldId="2147480505"/>
            <ac:spMk id="4" creationId="{6432D62D-673A-55B2-AFAE-232D052AFBCC}"/>
          </ac:spMkLst>
        </pc:spChg>
        <pc:spChg chg="mod">
          <ac:chgData name="Schaafs, Dagmar" userId="aa1e839e-ce5e-4e96-88a6-5e66c242db4f" providerId="ADAL" clId="{11932D15-96A8-401D-B284-31CB516AB94D}" dt="2025-12-30T11:12:59.781" v="268" actId="1036"/>
          <ac:spMkLst>
            <pc:docMk/>
            <pc:sldMk cId="1167296643" sldId="2147480505"/>
            <ac:spMk id="8" creationId="{59DC2AA7-C894-2B46-D941-5ED6835FF634}"/>
          </ac:spMkLst>
        </pc:spChg>
        <pc:spChg chg="mod">
          <ac:chgData name="Schaafs, Dagmar" userId="aa1e839e-ce5e-4e96-88a6-5e66c242db4f" providerId="ADAL" clId="{11932D15-96A8-401D-B284-31CB516AB94D}" dt="2025-12-30T11:12:29.600" v="266" actId="14100"/>
          <ac:spMkLst>
            <pc:docMk/>
            <pc:sldMk cId="1167296643" sldId="2147480505"/>
            <ac:spMk id="33" creationId="{370BAA13-79C5-9737-B048-3D8BE07CEDB3}"/>
          </ac:spMkLst>
        </pc:spChg>
        <pc:spChg chg="mod">
          <ac:chgData name="Schaafs, Dagmar" userId="aa1e839e-ce5e-4e96-88a6-5e66c242db4f" providerId="ADAL" clId="{11932D15-96A8-401D-B284-31CB516AB94D}" dt="2025-12-30T11:12:24.982" v="265" actId="14100"/>
          <ac:spMkLst>
            <pc:docMk/>
            <pc:sldMk cId="1167296643" sldId="2147480505"/>
            <ac:spMk id="34" creationId="{BDDD357C-38D4-6604-4525-58D1E2B94CD5}"/>
          </ac:spMkLst>
        </pc:spChg>
        <pc:spChg chg="mod">
          <ac:chgData name="Schaafs, Dagmar" userId="aa1e839e-ce5e-4e96-88a6-5e66c242db4f" providerId="ADAL" clId="{11932D15-96A8-401D-B284-31CB516AB94D}" dt="2025-12-30T11:12:19.763" v="264" actId="14100"/>
          <ac:spMkLst>
            <pc:docMk/>
            <pc:sldMk cId="1167296643" sldId="2147480505"/>
            <ac:spMk id="35" creationId="{F1318E56-A2F5-3A9C-353A-E3F6DD63FFBC}"/>
          </ac:spMkLst>
        </pc:spChg>
        <pc:spChg chg="mod">
          <ac:chgData name="Schaafs, Dagmar" userId="aa1e839e-ce5e-4e96-88a6-5e66c242db4f" providerId="ADAL" clId="{11932D15-96A8-401D-B284-31CB516AB94D}" dt="2025-12-30T11:11:07.583" v="251" actId="14100"/>
          <ac:spMkLst>
            <pc:docMk/>
            <pc:sldMk cId="1167296643" sldId="2147480505"/>
            <ac:spMk id="38" creationId="{D68018E5-948B-2D37-A18F-6AD987D1F942}"/>
          </ac:spMkLst>
        </pc:spChg>
        <pc:spChg chg="mod">
          <ac:chgData name="Schaafs, Dagmar" userId="aa1e839e-ce5e-4e96-88a6-5e66c242db4f" providerId="ADAL" clId="{11932D15-96A8-401D-B284-31CB516AB94D}" dt="2025-12-30T11:11:26.394" v="253" actId="14100"/>
          <ac:spMkLst>
            <pc:docMk/>
            <pc:sldMk cId="1167296643" sldId="2147480505"/>
            <ac:spMk id="40" creationId="{27669A31-32B5-F15E-367D-3DC90CD71CCF}"/>
          </ac:spMkLst>
        </pc:spChg>
        <pc:spChg chg="mod">
          <ac:chgData name="Schaafs, Dagmar" userId="aa1e839e-ce5e-4e96-88a6-5e66c242db4f" providerId="ADAL" clId="{11932D15-96A8-401D-B284-31CB516AB94D}" dt="2025-12-30T11:11:54.422" v="259" actId="14100"/>
          <ac:spMkLst>
            <pc:docMk/>
            <pc:sldMk cId="1167296643" sldId="2147480505"/>
            <ac:spMk id="42" creationId="{725C2F23-C724-9DDB-E0A8-8A1711EAE02C}"/>
          </ac:spMkLst>
        </pc:spChg>
        <pc:spChg chg="mod">
          <ac:chgData name="Schaafs, Dagmar" userId="aa1e839e-ce5e-4e96-88a6-5e66c242db4f" providerId="ADAL" clId="{11932D15-96A8-401D-B284-31CB516AB94D}" dt="2025-12-30T11:11:58.982" v="260" actId="14100"/>
          <ac:spMkLst>
            <pc:docMk/>
            <pc:sldMk cId="1167296643" sldId="2147480505"/>
            <ac:spMk id="43" creationId="{3AB3F109-CDD8-F7DC-A3D2-0EE279F85763}"/>
          </ac:spMkLst>
        </pc:spChg>
        <pc:spChg chg="mod">
          <ac:chgData name="Schaafs, Dagmar" userId="aa1e839e-ce5e-4e96-88a6-5e66c242db4f" providerId="ADAL" clId="{11932D15-96A8-401D-B284-31CB516AB94D}" dt="2025-12-30T11:12:50.475" v="267" actId="14100"/>
          <ac:spMkLst>
            <pc:docMk/>
            <pc:sldMk cId="1167296643" sldId="2147480505"/>
            <ac:spMk id="44" creationId="{B55A9BF7-468D-2AC4-CCF6-25BB95E90A8E}"/>
          </ac:spMkLst>
        </pc:spChg>
      </pc:sldChg>
      <pc:sldChg chg="modSp mod">
        <pc:chgData name="Schaafs, Dagmar" userId="aa1e839e-ce5e-4e96-88a6-5e66c242db4f" providerId="ADAL" clId="{11932D15-96A8-401D-B284-31CB516AB94D}" dt="2026-01-20T15:55:15.969" v="2683" actId="20577"/>
        <pc:sldMkLst>
          <pc:docMk/>
          <pc:sldMk cId="2728661544" sldId="2147480506"/>
        </pc:sldMkLst>
        <pc:graphicFrameChg chg="modGraphic">
          <ac:chgData name="Schaafs, Dagmar" userId="aa1e839e-ce5e-4e96-88a6-5e66c242db4f" providerId="ADAL" clId="{11932D15-96A8-401D-B284-31CB516AB94D}" dt="2026-01-20T15:55:08.141" v="2671" actId="20577"/>
          <ac:graphicFrameMkLst>
            <pc:docMk/>
            <pc:sldMk cId="2728661544" sldId="2147480506"/>
            <ac:graphicFrameMk id="6" creationId="{1361262F-38E5-5EBD-F158-971BE900BCC6}"/>
          </ac:graphicFrameMkLst>
        </pc:graphicFrameChg>
        <pc:graphicFrameChg chg="mod modGraphic">
          <ac:chgData name="Schaafs, Dagmar" userId="aa1e839e-ce5e-4e96-88a6-5e66c242db4f" providerId="ADAL" clId="{11932D15-96A8-401D-B284-31CB516AB94D}" dt="2026-01-20T15:55:15.969" v="2683" actId="20577"/>
          <ac:graphicFrameMkLst>
            <pc:docMk/>
            <pc:sldMk cId="2728661544" sldId="2147480506"/>
            <ac:graphicFrameMk id="12" creationId="{5CE5AE3B-B90F-8CA2-FCD8-92C1EAE9A210}"/>
          </ac:graphicFrameMkLst>
        </pc:graphicFrameChg>
      </pc:sldChg>
    </pc:docChg>
  </pc:docChgLst>
  <pc:docChgLst>
    <pc:chgData name="Schonert, Ulrike" userId="8f603853-434f-4bf3-9d05-7a727120c9db" providerId="ADAL" clId="{FBFC1D03-AD7B-48A2-8F6B-716968C0AD54}"/>
    <pc:docChg chg="custSel modSld modMainMaster">
      <pc:chgData name="Schonert, Ulrike" userId="8f603853-434f-4bf3-9d05-7a727120c9db" providerId="ADAL" clId="{FBFC1D03-AD7B-48A2-8F6B-716968C0AD54}" dt="2025-12-30T16:48:51.668" v="50" actId="20577"/>
      <pc:docMkLst>
        <pc:docMk/>
      </pc:docMkLst>
      <pc:sldChg chg="modSp mod">
        <pc:chgData name="Schonert, Ulrike" userId="8f603853-434f-4bf3-9d05-7a727120c9db" providerId="ADAL" clId="{FBFC1D03-AD7B-48A2-8F6B-716968C0AD54}" dt="2025-12-30T16:42:52.327" v="7" actId="20577"/>
        <pc:sldMkLst>
          <pc:docMk/>
          <pc:sldMk cId="3729379332" sldId="2147480477"/>
        </pc:sldMkLst>
        <pc:spChg chg="mod">
          <ac:chgData name="Schonert, Ulrike" userId="8f603853-434f-4bf3-9d05-7a727120c9db" providerId="ADAL" clId="{FBFC1D03-AD7B-48A2-8F6B-716968C0AD54}" dt="2025-12-30T16:42:52.327" v="7" actId="20577"/>
          <ac:spMkLst>
            <pc:docMk/>
            <pc:sldMk cId="3729379332" sldId="2147480477"/>
            <ac:spMk id="13" creationId="{BDED5DB1-E65C-ECD7-B667-8A0FBE0BE15C}"/>
          </ac:spMkLst>
        </pc:spChg>
      </pc:sldChg>
      <pc:sldChg chg="modSp mod">
        <pc:chgData name="Schonert, Ulrike" userId="8f603853-434f-4bf3-9d05-7a727120c9db" providerId="ADAL" clId="{FBFC1D03-AD7B-48A2-8F6B-716968C0AD54}" dt="2025-12-30T16:48:51.668" v="50" actId="20577"/>
        <pc:sldMkLst>
          <pc:docMk/>
          <pc:sldMk cId="3483789560" sldId="2147480478"/>
        </pc:sldMkLst>
        <pc:spChg chg="mod">
          <ac:chgData name="Schonert, Ulrike" userId="8f603853-434f-4bf3-9d05-7a727120c9db" providerId="ADAL" clId="{FBFC1D03-AD7B-48A2-8F6B-716968C0AD54}" dt="2025-12-30T16:48:49.399" v="48" actId="20577"/>
          <ac:spMkLst>
            <pc:docMk/>
            <pc:sldMk cId="3483789560" sldId="2147480478"/>
            <ac:spMk id="26" creationId="{D4705232-E513-8387-2237-A97FBC2C71DC}"/>
          </ac:spMkLst>
        </pc:spChg>
        <pc:spChg chg="mod">
          <ac:chgData name="Schonert, Ulrike" userId="8f603853-434f-4bf3-9d05-7a727120c9db" providerId="ADAL" clId="{FBFC1D03-AD7B-48A2-8F6B-716968C0AD54}" dt="2025-12-30T16:48:51.668" v="50" actId="20577"/>
          <ac:spMkLst>
            <pc:docMk/>
            <pc:sldMk cId="3483789560" sldId="2147480478"/>
            <ac:spMk id="30" creationId="{B5BDCCBA-5615-035C-578F-D14E4C68A1E7}"/>
          </ac:spMkLst>
        </pc:spChg>
      </pc:sldChg>
      <pc:sldChg chg="modSp mod">
        <pc:chgData name="Schonert, Ulrike" userId="8f603853-434f-4bf3-9d05-7a727120c9db" providerId="ADAL" clId="{FBFC1D03-AD7B-48A2-8F6B-716968C0AD54}" dt="2025-12-30T16:43:09.790" v="15" actId="20577"/>
        <pc:sldMkLst>
          <pc:docMk/>
          <pc:sldMk cId="239675491" sldId="2147480480"/>
        </pc:sldMkLst>
        <pc:spChg chg="mod">
          <ac:chgData name="Schonert, Ulrike" userId="8f603853-434f-4bf3-9d05-7a727120c9db" providerId="ADAL" clId="{FBFC1D03-AD7B-48A2-8F6B-716968C0AD54}" dt="2025-12-30T16:43:09.790" v="15" actId="20577"/>
          <ac:spMkLst>
            <pc:docMk/>
            <pc:sldMk cId="239675491" sldId="2147480480"/>
            <ac:spMk id="9" creationId="{872CA2F2-CB4E-29C3-8D90-8229671B3408}"/>
          </ac:spMkLst>
        </pc:spChg>
      </pc:sldChg>
      <pc:sldChg chg="modSp mod">
        <pc:chgData name="Schonert, Ulrike" userId="8f603853-434f-4bf3-9d05-7a727120c9db" providerId="ADAL" clId="{FBFC1D03-AD7B-48A2-8F6B-716968C0AD54}" dt="2025-12-30T16:43:21.974" v="23" actId="20577"/>
        <pc:sldMkLst>
          <pc:docMk/>
          <pc:sldMk cId="2809314905" sldId="2147480487"/>
        </pc:sldMkLst>
        <pc:spChg chg="mod">
          <ac:chgData name="Schonert, Ulrike" userId="8f603853-434f-4bf3-9d05-7a727120c9db" providerId="ADAL" clId="{FBFC1D03-AD7B-48A2-8F6B-716968C0AD54}" dt="2025-12-30T16:43:21.974" v="23" actId="20577"/>
          <ac:spMkLst>
            <pc:docMk/>
            <pc:sldMk cId="2809314905" sldId="2147480487"/>
            <ac:spMk id="7" creationId="{E8C28AF2-58E5-930D-FD30-AA1B2BC9651F}"/>
          </ac:spMkLst>
        </pc:spChg>
      </pc:sldChg>
      <pc:sldChg chg="modSp mod">
        <pc:chgData name="Schonert, Ulrike" userId="8f603853-434f-4bf3-9d05-7a727120c9db" providerId="ADAL" clId="{FBFC1D03-AD7B-48A2-8F6B-716968C0AD54}" dt="2025-12-30T16:48:37.012" v="42" actId="20577"/>
        <pc:sldMkLst>
          <pc:docMk/>
          <pc:sldMk cId="3047506637" sldId="2147480489"/>
        </pc:sldMkLst>
        <pc:spChg chg="mod">
          <ac:chgData name="Schonert, Ulrike" userId="8f603853-434f-4bf3-9d05-7a727120c9db" providerId="ADAL" clId="{FBFC1D03-AD7B-48A2-8F6B-716968C0AD54}" dt="2025-12-30T16:48:37.012" v="42" actId="20577"/>
          <ac:spMkLst>
            <pc:docMk/>
            <pc:sldMk cId="3047506637" sldId="2147480489"/>
            <ac:spMk id="4" creationId="{FF127F45-0663-8387-CAED-9D762801BBF4}"/>
          </ac:spMkLst>
        </pc:spChg>
      </pc:sldChg>
      <pc:sldMasterChg chg="addSp delSp modSp mod">
        <pc:chgData name="Schonert, Ulrike" userId="8f603853-434f-4bf3-9d05-7a727120c9db" providerId="ADAL" clId="{FBFC1D03-AD7B-48A2-8F6B-716968C0AD54}" dt="2025-12-30T16:45:35.564" v="38" actId="478"/>
        <pc:sldMasterMkLst>
          <pc:docMk/>
          <pc:sldMasterMk cId="644498953" sldId="2147483707"/>
        </pc:sldMasterMkLst>
        <pc:picChg chg="add mod modCrop">
          <ac:chgData name="Schonert, Ulrike" userId="8f603853-434f-4bf3-9d05-7a727120c9db" providerId="ADAL" clId="{FBFC1D03-AD7B-48A2-8F6B-716968C0AD54}" dt="2025-12-30T16:45:34.597" v="37" actId="1076"/>
          <ac:picMkLst>
            <pc:docMk/>
            <pc:sldMasterMk cId="644498953" sldId="2147483707"/>
            <ac:picMk id="3" creationId="{B6355712-D85D-41A4-AD66-B3DEF544A114}"/>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434999" cy="356437"/>
          </a:xfrm>
          <a:prstGeom prst="rect">
            <a:avLst/>
          </a:prstGeom>
        </p:spPr>
        <p:txBody>
          <a:bodyPr vert="horz" lIns="96085" tIns="48043" rIns="96085" bIns="48043" rtlCol="0"/>
          <a:lstStyle>
            <a:lvl1pPr algn="l">
              <a:defRPr sz="1300"/>
            </a:lvl1pPr>
          </a:lstStyle>
          <a:p>
            <a:endParaRPr lang="de-DE"/>
          </a:p>
        </p:txBody>
      </p:sp>
      <p:sp>
        <p:nvSpPr>
          <p:cNvPr id="3" name="Datumsplatzhalter 2"/>
          <p:cNvSpPr>
            <a:spLocks noGrp="1"/>
          </p:cNvSpPr>
          <p:nvPr>
            <p:ph type="dt" idx="1"/>
          </p:nvPr>
        </p:nvSpPr>
        <p:spPr>
          <a:xfrm>
            <a:off x="5797246" y="1"/>
            <a:ext cx="4434999" cy="356437"/>
          </a:xfrm>
          <a:prstGeom prst="rect">
            <a:avLst/>
          </a:prstGeom>
        </p:spPr>
        <p:txBody>
          <a:bodyPr vert="horz" lIns="96085" tIns="48043" rIns="96085" bIns="48043" rtlCol="0"/>
          <a:lstStyle>
            <a:lvl1pPr algn="r">
              <a:defRPr sz="1300"/>
            </a:lvl1pPr>
          </a:lstStyle>
          <a:p>
            <a:fld id="{BB099A1A-1187-4805-B22D-8CD4BE3A655A}" type="datetimeFigureOut">
              <a:rPr lang="de-DE" smtClean="0"/>
              <a:t>20.01.2026</a:t>
            </a:fld>
            <a:endParaRPr lang="de-DE"/>
          </a:p>
        </p:txBody>
      </p:sp>
      <p:sp>
        <p:nvSpPr>
          <p:cNvPr id="4" name="Folienbildplatzhalter 3"/>
          <p:cNvSpPr>
            <a:spLocks noGrp="1" noRot="1" noChangeAspect="1"/>
          </p:cNvSpPr>
          <p:nvPr>
            <p:ph type="sldImg" idx="2"/>
          </p:nvPr>
        </p:nvSpPr>
        <p:spPr>
          <a:xfrm>
            <a:off x="3422650" y="889000"/>
            <a:ext cx="3389313" cy="2397125"/>
          </a:xfrm>
          <a:prstGeom prst="rect">
            <a:avLst/>
          </a:prstGeom>
          <a:noFill/>
          <a:ln w="12700">
            <a:solidFill>
              <a:prstClr val="black"/>
            </a:solidFill>
          </a:ln>
        </p:spPr>
        <p:txBody>
          <a:bodyPr vert="horz" lIns="96085" tIns="48043" rIns="96085" bIns="48043" rtlCol="0" anchor="ctr"/>
          <a:lstStyle/>
          <a:p>
            <a:endParaRPr lang="de-DE"/>
          </a:p>
        </p:txBody>
      </p:sp>
      <p:sp>
        <p:nvSpPr>
          <p:cNvPr id="5" name="Notizenplatzhalter 4"/>
          <p:cNvSpPr>
            <a:spLocks noGrp="1"/>
          </p:cNvSpPr>
          <p:nvPr>
            <p:ph type="body" sz="quarter" idx="3"/>
          </p:nvPr>
        </p:nvSpPr>
        <p:spPr>
          <a:xfrm>
            <a:off x="1023462" y="3418831"/>
            <a:ext cx="8187690" cy="2797225"/>
          </a:xfrm>
          <a:prstGeom prst="rect">
            <a:avLst/>
          </a:prstGeom>
        </p:spPr>
        <p:txBody>
          <a:bodyPr vert="horz" lIns="96085" tIns="48043" rIns="96085" bIns="4804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747628"/>
            <a:ext cx="4434999" cy="356435"/>
          </a:xfrm>
          <a:prstGeom prst="rect">
            <a:avLst/>
          </a:prstGeom>
        </p:spPr>
        <p:txBody>
          <a:bodyPr vert="horz" lIns="96085" tIns="48043" rIns="96085" bIns="48043" rtlCol="0" anchor="b"/>
          <a:lstStyle>
            <a:lvl1pPr algn="l">
              <a:defRPr sz="1300"/>
            </a:lvl1pPr>
          </a:lstStyle>
          <a:p>
            <a:endParaRPr lang="de-DE"/>
          </a:p>
        </p:txBody>
      </p:sp>
      <p:sp>
        <p:nvSpPr>
          <p:cNvPr id="7" name="Foliennummernplatzhalter 6"/>
          <p:cNvSpPr>
            <a:spLocks noGrp="1"/>
          </p:cNvSpPr>
          <p:nvPr>
            <p:ph type="sldNum" sz="quarter" idx="5"/>
          </p:nvPr>
        </p:nvSpPr>
        <p:spPr>
          <a:xfrm>
            <a:off x="5797246" y="6747628"/>
            <a:ext cx="4434999" cy="356435"/>
          </a:xfrm>
          <a:prstGeom prst="rect">
            <a:avLst/>
          </a:prstGeom>
        </p:spPr>
        <p:txBody>
          <a:bodyPr vert="horz" lIns="96085" tIns="48043" rIns="96085" bIns="48043" rtlCol="0" anchor="b"/>
          <a:lstStyle>
            <a:lvl1pPr algn="r">
              <a:defRPr sz="1300"/>
            </a:lvl1pPr>
          </a:lstStyle>
          <a:p>
            <a:fld id="{3992B90F-E376-4118-9B69-78AE50AFE91C}" type="slidenum">
              <a:rPr lang="de-DE" smtClean="0"/>
              <a:t>‹Nr.›</a:t>
            </a:fld>
            <a:endParaRPr lang="de-DE"/>
          </a:p>
        </p:txBody>
      </p:sp>
    </p:spTree>
    <p:extLst>
      <p:ext uri="{BB962C8B-B14F-4D97-AF65-F5344CB8AC3E}">
        <p14:creationId xmlns:p14="http://schemas.microsoft.com/office/powerpoint/2010/main" val="320849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22650" y="889000"/>
            <a:ext cx="3389313" cy="23971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92B90F-E376-4118-9B69-78AE50AFE91C}" type="slidenum">
              <a:rPr lang="de-DE" smtClean="0"/>
              <a:t>2</a:t>
            </a:fld>
            <a:endParaRPr lang="de-DE"/>
          </a:p>
        </p:txBody>
      </p:sp>
    </p:spTree>
    <p:extLst>
      <p:ext uri="{BB962C8B-B14F-4D97-AF65-F5344CB8AC3E}">
        <p14:creationId xmlns:p14="http://schemas.microsoft.com/office/powerpoint/2010/main" val="283459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92B90F-E376-4118-9B69-78AE50AFE91C}" type="slidenum">
              <a:rPr lang="de-DE" smtClean="0"/>
              <a:t>5</a:t>
            </a:fld>
            <a:endParaRPr lang="de-DE"/>
          </a:p>
        </p:txBody>
      </p:sp>
    </p:spTree>
    <p:extLst>
      <p:ext uri="{BB962C8B-B14F-4D97-AF65-F5344CB8AC3E}">
        <p14:creationId xmlns:p14="http://schemas.microsoft.com/office/powerpoint/2010/main" val="98202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92B90F-E376-4118-9B69-78AE50AFE91C}" type="slidenum">
              <a:rPr lang="de-DE" smtClean="0"/>
              <a:t>8</a:t>
            </a:fld>
            <a:endParaRPr lang="de-DE"/>
          </a:p>
        </p:txBody>
      </p:sp>
    </p:spTree>
    <p:extLst>
      <p:ext uri="{BB962C8B-B14F-4D97-AF65-F5344CB8AC3E}">
        <p14:creationId xmlns:p14="http://schemas.microsoft.com/office/powerpoint/2010/main" val="333555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92B90F-E376-4118-9B69-78AE50AFE91C}" type="slidenum">
              <a:rPr lang="de-DE" smtClean="0"/>
              <a:t>9</a:t>
            </a:fld>
            <a:endParaRPr lang="de-DE"/>
          </a:p>
        </p:txBody>
      </p:sp>
    </p:spTree>
    <p:extLst>
      <p:ext uri="{BB962C8B-B14F-4D97-AF65-F5344CB8AC3E}">
        <p14:creationId xmlns:p14="http://schemas.microsoft.com/office/powerpoint/2010/main" val="228583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E2B5D-A842-C9D7-34F3-BDAA2B3EBB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7E746B-5E8F-E151-9A50-74DAB9DD69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2CFCD1B-94FF-4FCF-4972-4BBBB7ED064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095A1EA-AE34-85BA-54C5-C11035B6430A}"/>
              </a:ext>
            </a:extLst>
          </p:cNvPr>
          <p:cNvSpPr>
            <a:spLocks noGrp="1"/>
          </p:cNvSpPr>
          <p:nvPr>
            <p:ph type="sldNum" sz="quarter" idx="5"/>
          </p:nvPr>
        </p:nvSpPr>
        <p:spPr/>
        <p:txBody>
          <a:bodyPr/>
          <a:lstStyle/>
          <a:p>
            <a:fld id="{3992B90F-E376-4118-9B69-78AE50AFE91C}" type="slidenum">
              <a:rPr lang="de-DE" smtClean="0"/>
              <a:t>10</a:t>
            </a:fld>
            <a:endParaRPr lang="de-DE"/>
          </a:p>
        </p:txBody>
      </p:sp>
    </p:spTree>
    <p:extLst>
      <p:ext uri="{BB962C8B-B14F-4D97-AF65-F5344CB8AC3E}">
        <p14:creationId xmlns:p14="http://schemas.microsoft.com/office/powerpoint/2010/main" val="126172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92B90F-E376-4118-9B69-78AE50AFE91C}" type="slidenum">
              <a:rPr lang="de-DE" smtClean="0"/>
              <a:t>12</a:t>
            </a:fld>
            <a:endParaRPr lang="de-DE"/>
          </a:p>
        </p:txBody>
      </p:sp>
    </p:spTree>
    <p:extLst>
      <p:ext uri="{BB962C8B-B14F-4D97-AF65-F5344CB8AC3E}">
        <p14:creationId xmlns:p14="http://schemas.microsoft.com/office/powerpoint/2010/main" val="228583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BFE9-12E8-F6EA-FE21-3103ACCA68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242D7C6-2955-4B91-A4F5-CAEE5570269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6715C8-FF72-69F2-10DC-AFDB467C2F0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9B86C4D-A69B-BF5E-5231-24B1590A7360}"/>
              </a:ext>
            </a:extLst>
          </p:cNvPr>
          <p:cNvSpPr>
            <a:spLocks noGrp="1"/>
          </p:cNvSpPr>
          <p:nvPr>
            <p:ph type="sldNum" sz="quarter" idx="5"/>
          </p:nvPr>
        </p:nvSpPr>
        <p:spPr/>
        <p:txBody>
          <a:bodyPr/>
          <a:lstStyle/>
          <a:p>
            <a:fld id="{3992B90F-E376-4118-9B69-78AE50AFE91C}" type="slidenum">
              <a:rPr lang="de-DE" smtClean="0"/>
              <a:t>13</a:t>
            </a:fld>
            <a:endParaRPr lang="de-DE"/>
          </a:p>
        </p:txBody>
      </p:sp>
    </p:spTree>
    <p:extLst>
      <p:ext uri="{BB962C8B-B14F-4D97-AF65-F5344CB8AC3E}">
        <p14:creationId xmlns:p14="http://schemas.microsoft.com/office/powerpoint/2010/main" val="289325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whit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24C762-C3FA-C9AF-5C6E-181481F915E6}"/>
              </a:ext>
            </a:extLst>
          </p:cNvPr>
          <p:cNvSpPr/>
          <p:nvPr userDrawn="1"/>
        </p:nvSpPr>
        <p:spPr>
          <a:xfrm>
            <a:off x="263119" y="1097280"/>
            <a:ext cx="10134948" cy="5995670"/>
          </a:xfrm>
          <a:prstGeom prst="rect">
            <a:avLst/>
          </a:prstGeom>
          <a:solidFill>
            <a:srgbClr val="E3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984"/>
          </a:p>
        </p:txBody>
      </p:sp>
    </p:spTree>
    <p:extLst>
      <p:ext uri="{BB962C8B-B14F-4D97-AF65-F5344CB8AC3E}">
        <p14:creationId xmlns:p14="http://schemas.microsoft.com/office/powerpoint/2010/main" val="273700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white ohne Seitenzah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60A1B3F-220D-21D7-8A01-D6611DE3857E}"/>
              </a:ext>
            </a:extLst>
          </p:cNvPr>
          <p:cNvSpPr/>
          <p:nvPr userDrawn="1"/>
        </p:nvSpPr>
        <p:spPr>
          <a:xfrm>
            <a:off x="8473262" y="7034699"/>
            <a:ext cx="2075994" cy="524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984"/>
          </a:p>
        </p:txBody>
      </p:sp>
    </p:spTree>
    <p:extLst>
      <p:ext uri="{BB962C8B-B14F-4D97-AF65-F5344CB8AC3E}">
        <p14:creationId xmlns:p14="http://schemas.microsoft.com/office/powerpoint/2010/main" val="383085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1/1 weiß ohne Seitenzah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C0E13DF-E82A-8605-54CD-8855A39C485C}"/>
              </a:ext>
            </a:extLst>
          </p:cNvPr>
          <p:cNvSpPr/>
          <p:nvPr userDrawn="1"/>
        </p:nvSpPr>
        <p:spPr>
          <a:xfrm>
            <a:off x="263119" y="-11574"/>
            <a:ext cx="10134948" cy="1307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984"/>
          </a:p>
        </p:txBody>
      </p:sp>
      <p:sp>
        <p:nvSpPr>
          <p:cNvPr id="7" name="Rechteck 6">
            <a:extLst>
              <a:ext uri="{FF2B5EF4-FFF2-40B4-BE49-F238E27FC236}">
                <a16:creationId xmlns:a16="http://schemas.microsoft.com/office/drawing/2014/main" id="{EA2FAC4D-51B5-EC52-3B73-E5363ADA46EF}"/>
              </a:ext>
            </a:extLst>
          </p:cNvPr>
          <p:cNvSpPr/>
          <p:nvPr userDrawn="1"/>
        </p:nvSpPr>
        <p:spPr>
          <a:xfrm>
            <a:off x="263119" y="1435260"/>
            <a:ext cx="10134948" cy="5657689"/>
          </a:xfrm>
          <a:prstGeom prst="rect">
            <a:avLst/>
          </a:prstGeom>
          <a:solidFill>
            <a:srgbClr val="E3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984"/>
          </a:p>
        </p:txBody>
      </p:sp>
      <p:pic>
        <p:nvPicPr>
          <p:cNvPr id="11" name="Grafik 10" descr="Ein Bild, das Text, Schrift, Logo, Grafiken enthält.&#10;&#10;KI-generierte Inhalte können fehlerhaft sein.">
            <a:extLst>
              <a:ext uri="{FF2B5EF4-FFF2-40B4-BE49-F238E27FC236}">
                <a16:creationId xmlns:a16="http://schemas.microsoft.com/office/drawing/2014/main" id="{5AE7CE0F-F9CB-872C-1D91-D56F46ECA8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19" y="248987"/>
            <a:ext cx="3773347" cy="1017288"/>
          </a:xfrm>
          <a:prstGeom prst="rect">
            <a:avLst/>
          </a:prstGeom>
        </p:spPr>
      </p:pic>
      <p:pic>
        <p:nvPicPr>
          <p:cNvPr id="13" name="Grafik 12" descr="Ein Bild, das Schrift, Text, Grafiken, Reihe enthält.&#10;&#10;KI-generierte Inhalte können fehlerhaft sein.">
            <a:extLst>
              <a:ext uri="{FF2B5EF4-FFF2-40B4-BE49-F238E27FC236}">
                <a16:creationId xmlns:a16="http://schemas.microsoft.com/office/drawing/2014/main" id="{1B72736E-BF89-0246-8E21-10064D43F8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9215" y="178875"/>
            <a:ext cx="1478852" cy="927042"/>
          </a:xfrm>
          <a:prstGeom prst="rect">
            <a:avLst/>
          </a:prstGeom>
        </p:spPr>
      </p:pic>
    </p:spTree>
    <p:extLst>
      <p:ext uri="{BB962C8B-B14F-4D97-AF65-F5344CB8AC3E}">
        <p14:creationId xmlns:p14="http://schemas.microsoft.com/office/powerpoint/2010/main" val="67929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1/1 weiß ohne Seitenzah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79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31A7A36-4E20-47F6-EF0B-614B81177777}"/>
              </a:ext>
            </a:extLst>
          </p:cNvPr>
          <p:cNvSpPr txBox="1"/>
          <p:nvPr userDrawn="1"/>
        </p:nvSpPr>
        <p:spPr>
          <a:xfrm>
            <a:off x="274391" y="7205516"/>
            <a:ext cx="3292568" cy="245003"/>
          </a:xfrm>
          <a:prstGeom prst="rect">
            <a:avLst/>
          </a:prstGeom>
          <a:noFill/>
        </p:spPr>
        <p:txBody>
          <a:bodyPr wrap="none" lIns="0" rIns="0" rtlCol="0">
            <a:spAutoFit/>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992" b="1" i="0" kern="1200">
                <a:solidFill>
                  <a:schemeClr val="tx1"/>
                </a:solidFill>
                <a:effectLst/>
                <a:latin typeface="TT Hoves Pro" panose="020B0003020000020203" pitchFamily="34" charset="77"/>
                <a:ea typeface="+mn-ea"/>
                <a:cs typeface="+mn-cs"/>
              </a:rPr>
              <a:t>Mediainformationen 2026 </a:t>
            </a:r>
            <a:r>
              <a:rPr lang="de-DE" sz="992" b="0" i="0" kern="1200">
                <a:solidFill>
                  <a:schemeClr val="tx1"/>
                </a:solidFill>
                <a:effectLst/>
                <a:latin typeface="TT Hoves Pro" panose="020B0003020000020203" pitchFamily="34" charset="77"/>
                <a:ea typeface="+mn-ea"/>
                <a:cs typeface="+mn-cs"/>
              </a:rPr>
              <a:t>Nr. 53 gültig ab 1. Januar 2026</a:t>
            </a:r>
          </a:p>
        </p:txBody>
      </p:sp>
      <p:pic>
        <p:nvPicPr>
          <p:cNvPr id="16" name="Grafik 15" descr="Ein Bild, das Text, Schrift, Grafiken, Logo enthält.&#10;&#10;KI-generierte Inhalte können fehlerhaft sein.">
            <a:extLst>
              <a:ext uri="{FF2B5EF4-FFF2-40B4-BE49-F238E27FC236}">
                <a16:creationId xmlns:a16="http://schemas.microsoft.com/office/drawing/2014/main" id="{C6037CEB-5F7F-4AEE-E643-19A8F51188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4995" y="325362"/>
            <a:ext cx="2685774" cy="512036"/>
          </a:xfrm>
          <a:prstGeom prst="rect">
            <a:avLst/>
          </a:prstGeom>
        </p:spPr>
      </p:pic>
      <p:sp>
        <p:nvSpPr>
          <p:cNvPr id="17" name="Textfeld 16">
            <a:extLst>
              <a:ext uri="{FF2B5EF4-FFF2-40B4-BE49-F238E27FC236}">
                <a16:creationId xmlns:a16="http://schemas.microsoft.com/office/drawing/2014/main" id="{EAD1D0C8-7860-3532-BF60-C8F39D26F523}"/>
              </a:ext>
            </a:extLst>
          </p:cNvPr>
          <p:cNvSpPr txBox="1"/>
          <p:nvPr userDrawn="1"/>
        </p:nvSpPr>
        <p:spPr>
          <a:xfrm>
            <a:off x="10125613" y="458878"/>
            <a:ext cx="272512" cy="245003"/>
          </a:xfrm>
          <a:prstGeom prst="rect">
            <a:avLst/>
          </a:prstGeom>
          <a:noFill/>
        </p:spPr>
        <p:txBody>
          <a:bodyPr wrap="none" lIns="0" rIns="0" rtlCol="0">
            <a:spAutoFit/>
          </a:bodyPr>
          <a:lstStyle/>
          <a:p>
            <a:pPr marL="0" marR="0" lvl="0" indent="0" algn="r" defTabSz="1007943" rtl="0" eaLnBrk="1" fontAlgn="auto" latinLnBrk="0" hangingPunct="1">
              <a:lnSpc>
                <a:spcPct val="100000"/>
              </a:lnSpc>
              <a:spcBef>
                <a:spcPts val="0"/>
              </a:spcBef>
              <a:spcAft>
                <a:spcPts val="0"/>
              </a:spcAft>
              <a:buClrTx/>
              <a:buSzTx/>
              <a:buFontTx/>
              <a:buNone/>
              <a:tabLst/>
              <a:defRPr/>
            </a:pPr>
            <a:fld id="{3B976232-0311-0A40-835F-E92E55326960}" type="slidenum">
              <a:rPr lang="de-DE" sz="992" b="1" i="0" kern="1200" smtClean="0">
                <a:solidFill>
                  <a:schemeClr val="tx1"/>
                </a:solidFill>
                <a:effectLst/>
                <a:latin typeface="TT Hoves Pro" panose="020B0003020000020203" pitchFamily="34" charset="77"/>
                <a:ea typeface="+mn-ea"/>
                <a:cs typeface="+mn-cs"/>
              </a:rPr>
              <a:t>‹Nr.›</a:t>
            </a:fld>
            <a:endParaRPr lang="de-DE" sz="992" b="0" i="0" kern="1200">
              <a:solidFill>
                <a:schemeClr val="tx1"/>
              </a:solidFill>
              <a:effectLst/>
              <a:latin typeface="TT Hoves Pro" panose="020B0003020000020203" pitchFamily="34" charset="77"/>
              <a:ea typeface="+mn-ea"/>
              <a:cs typeface="+mn-cs"/>
            </a:endParaRPr>
          </a:p>
        </p:txBody>
      </p:sp>
      <p:pic>
        <p:nvPicPr>
          <p:cNvPr id="3" name="Grafik 2" descr="Ein Bild, das Text, Schrift, Logo, Grafiken enthält.&#10;&#10;KI-generierte Inhalte können fehlerhaft sein.">
            <a:extLst>
              <a:ext uri="{FF2B5EF4-FFF2-40B4-BE49-F238E27FC236}">
                <a16:creationId xmlns:a16="http://schemas.microsoft.com/office/drawing/2014/main" id="{B6355712-D85D-41A4-AD66-B3DEF544A114}"/>
              </a:ext>
            </a:extLst>
          </p:cNvPr>
          <p:cNvPicPr>
            <a:picLocks noChangeAspect="1"/>
          </p:cNvPicPr>
          <p:nvPr userDrawn="1"/>
        </p:nvPicPr>
        <p:blipFill>
          <a:blip r:embed="rId7">
            <a:extLst>
              <a:ext uri="{28A0092B-C50C-407E-A947-70E740481C1C}">
                <a14:useLocalDpi xmlns:a14="http://schemas.microsoft.com/office/drawing/2010/main" val="0"/>
              </a:ext>
            </a:extLst>
          </a:blip>
          <a:srcRect b="44830"/>
          <a:stretch>
            <a:fillRect/>
          </a:stretch>
        </p:blipFill>
        <p:spPr>
          <a:xfrm>
            <a:off x="9964961" y="7199783"/>
            <a:ext cx="477363" cy="199397"/>
          </a:xfrm>
          <a:prstGeom prst="rect">
            <a:avLst/>
          </a:prstGeom>
        </p:spPr>
      </p:pic>
    </p:spTree>
    <p:extLst>
      <p:ext uri="{BB962C8B-B14F-4D97-AF65-F5344CB8AC3E}">
        <p14:creationId xmlns:p14="http://schemas.microsoft.com/office/powerpoint/2010/main" val="6444989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42" r:id="rId3"/>
    <p:sldLayoutId id="2147483755" r:id="rId4"/>
  </p:sldLayoutIdLst>
  <p:txStyles>
    <p:titleStyle>
      <a:lvl1pPr algn="l" defTabSz="1007950"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8" indent="-251988" algn="l" defTabSz="1007950"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62" indent="-251988" algn="l" defTabSz="1007950"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38" indent="-251988" algn="l" defTabSz="1007950"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11"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86"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62"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36"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812"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86"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de-DE"/>
      </a:defPPr>
      <a:lvl1pPr marL="0" algn="l" defTabSz="1007950" rtl="0" eaLnBrk="1" latinLnBrk="0" hangingPunct="1">
        <a:defRPr sz="1984" kern="1200">
          <a:solidFill>
            <a:schemeClr val="tx1"/>
          </a:solidFill>
          <a:latin typeface="+mn-lt"/>
          <a:ea typeface="+mn-ea"/>
          <a:cs typeface="+mn-cs"/>
        </a:defRPr>
      </a:lvl1pPr>
      <a:lvl2pPr marL="503975" algn="l" defTabSz="1007950" rtl="0" eaLnBrk="1" latinLnBrk="0" hangingPunct="1">
        <a:defRPr sz="1984" kern="1200">
          <a:solidFill>
            <a:schemeClr val="tx1"/>
          </a:solidFill>
          <a:latin typeface="+mn-lt"/>
          <a:ea typeface="+mn-ea"/>
          <a:cs typeface="+mn-cs"/>
        </a:defRPr>
      </a:lvl2pPr>
      <a:lvl3pPr marL="1007950" algn="l" defTabSz="1007950" rtl="0" eaLnBrk="1" latinLnBrk="0" hangingPunct="1">
        <a:defRPr sz="1984" kern="1200">
          <a:solidFill>
            <a:schemeClr val="tx1"/>
          </a:solidFill>
          <a:latin typeface="+mn-lt"/>
          <a:ea typeface="+mn-ea"/>
          <a:cs typeface="+mn-cs"/>
        </a:defRPr>
      </a:lvl3pPr>
      <a:lvl4pPr marL="1511925" algn="l" defTabSz="1007950" rtl="0" eaLnBrk="1" latinLnBrk="0" hangingPunct="1">
        <a:defRPr sz="1984" kern="1200">
          <a:solidFill>
            <a:schemeClr val="tx1"/>
          </a:solidFill>
          <a:latin typeface="+mn-lt"/>
          <a:ea typeface="+mn-ea"/>
          <a:cs typeface="+mn-cs"/>
        </a:defRPr>
      </a:lvl4pPr>
      <a:lvl5pPr marL="2015899" algn="l" defTabSz="1007950" rtl="0" eaLnBrk="1" latinLnBrk="0" hangingPunct="1">
        <a:defRPr sz="1984" kern="1200">
          <a:solidFill>
            <a:schemeClr val="tx1"/>
          </a:solidFill>
          <a:latin typeface="+mn-lt"/>
          <a:ea typeface="+mn-ea"/>
          <a:cs typeface="+mn-cs"/>
        </a:defRPr>
      </a:lvl5pPr>
      <a:lvl6pPr marL="2519874" algn="l" defTabSz="1007950" rtl="0" eaLnBrk="1" latinLnBrk="0" hangingPunct="1">
        <a:defRPr sz="1984" kern="1200">
          <a:solidFill>
            <a:schemeClr val="tx1"/>
          </a:solidFill>
          <a:latin typeface="+mn-lt"/>
          <a:ea typeface="+mn-ea"/>
          <a:cs typeface="+mn-cs"/>
        </a:defRPr>
      </a:lvl6pPr>
      <a:lvl7pPr marL="3023849" algn="l" defTabSz="1007950" rtl="0" eaLnBrk="1" latinLnBrk="0" hangingPunct="1">
        <a:defRPr sz="1984" kern="1200">
          <a:solidFill>
            <a:schemeClr val="tx1"/>
          </a:solidFill>
          <a:latin typeface="+mn-lt"/>
          <a:ea typeface="+mn-ea"/>
          <a:cs typeface="+mn-cs"/>
        </a:defRPr>
      </a:lvl7pPr>
      <a:lvl8pPr marL="3527824" algn="l" defTabSz="1007950" rtl="0" eaLnBrk="1" latinLnBrk="0" hangingPunct="1">
        <a:defRPr sz="1984" kern="1200">
          <a:solidFill>
            <a:schemeClr val="tx1"/>
          </a:solidFill>
          <a:latin typeface="+mn-lt"/>
          <a:ea typeface="+mn-ea"/>
          <a:cs typeface="+mn-cs"/>
        </a:defRPr>
      </a:lvl8pPr>
      <a:lvl9pPr marL="4031799" algn="l" defTabSz="1007950"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6550" userDrawn="1">
          <p15:clr>
            <a:srgbClr val="F26B43"/>
          </p15:clr>
        </p15:guide>
        <p15:guide id="3" pos="643" userDrawn="1">
          <p15:clr>
            <a:srgbClr val="F26B43"/>
          </p15:clr>
        </p15:guide>
        <p15:guide id="4" pos="702" userDrawn="1">
          <p15:clr>
            <a:srgbClr val="F26B43"/>
          </p15:clr>
        </p15:guide>
        <p15:guide id="5" pos="1180" userDrawn="1">
          <p15:clr>
            <a:srgbClr val="F26B43"/>
          </p15:clr>
        </p15:guide>
        <p15:guide id="6" pos="1239" userDrawn="1">
          <p15:clr>
            <a:srgbClr val="F26B43"/>
          </p15:clr>
        </p15:guide>
        <p15:guide id="7" pos="1717" userDrawn="1">
          <p15:clr>
            <a:srgbClr val="F26B43"/>
          </p15:clr>
        </p15:guide>
        <p15:guide id="8" pos="1777" userDrawn="1">
          <p15:clr>
            <a:srgbClr val="F26B43"/>
          </p15:clr>
        </p15:guide>
        <p15:guide id="9" pos="2254" userDrawn="1">
          <p15:clr>
            <a:srgbClr val="F26B43"/>
          </p15:clr>
        </p15:guide>
        <p15:guide id="10" pos="2313" userDrawn="1">
          <p15:clr>
            <a:srgbClr val="F26B43"/>
          </p15:clr>
        </p15:guide>
        <p15:guide id="11" pos="2790" userDrawn="1">
          <p15:clr>
            <a:srgbClr val="F26B43"/>
          </p15:clr>
        </p15:guide>
        <p15:guide id="12" pos="2850" userDrawn="1">
          <p15:clr>
            <a:srgbClr val="F26B43"/>
          </p15:clr>
        </p15:guide>
        <p15:guide id="13" pos="3328" userDrawn="1">
          <p15:clr>
            <a:srgbClr val="F26B43"/>
          </p15:clr>
        </p15:guide>
        <p15:guide id="14" pos="4401" userDrawn="1">
          <p15:clr>
            <a:srgbClr val="F26B43"/>
          </p15:clr>
        </p15:guide>
        <p15:guide id="15" pos="3924" userDrawn="1">
          <p15:clr>
            <a:srgbClr val="F26B43"/>
          </p15:clr>
        </p15:guide>
        <p15:guide id="16" pos="3388" userDrawn="1">
          <p15:clr>
            <a:srgbClr val="F26B43"/>
          </p15:clr>
        </p15:guide>
        <p15:guide id="17" pos="4939" userDrawn="1">
          <p15:clr>
            <a:srgbClr val="F26B43"/>
          </p15:clr>
        </p15:guide>
        <p15:guide id="18" pos="5476" userDrawn="1">
          <p15:clr>
            <a:srgbClr val="F26B43"/>
          </p15:clr>
        </p15:guide>
        <p15:guide id="19" pos="4461" userDrawn="1">
          <p15:clr>
            <a:srgbClr val="F26B43"/>
          </p15:clr>
        </p15:guide>
        <p15:guide id="20" pos="4999" userDrawn="1">
          <p15:clr>
            <a:srgbClr val="F26B43"/>
          </p15:clr>
        </p15:guide>
        <p15:guide id="21" pos="3865" userDrawn="1">
          <p15:clr>
            <a:srgbClr val="F26B43"/>
          </p15:clr>
        </p15:guide>
        <p15:guide id="22" pos="6012" userDrawn="1">
          <p15:clr>
            <a:srgbClr val="F26B43"/>
          </p15:clr>
        </p15:guide>
        <p15:guide id="23" pos="6072" userDrawn="1">
          <p15:clr>
            <a:srgbClr val="F26B43"/>
          </p15:clr>
        </p15:guide>
        <p15:guide id="24" pos="5535" userDrawn="1">
          <p15:clr>
            <a:srgbClr val="F26B43"/>
          </p15:clr>
        </p15:guide>
        <p15:guide id="26" orient="horz" pos="44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B221D12-AE10-26D3-C820-D94D675578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185" y="6204030"/>
            <a:ext cx="645710" cy="648242"/>
          </a:xfrm>
          <a:prstGeom prst="rect">
            <a:avLst/>
          </a:prstGeom>
        </p:spPr>
      </p:pic>
      <p:sp>
        <p:nvSpPr>
          <p:cNvPr id="8" name="Textfeld 7">
            <a:extLst>
              <a:ext uri="{FF2B5EF4-FFF2-40B4-BE49-F238E27FC236}">
                <a16:creationId xmlns:a16="http://schemas.microsoft.com/office/drawing/2014/main" id="{D40B9080-14BD-9AA3-1063-9B61E9A179B9}"/>
              </a:ext>
            </a:extLst>
          </p:cNvPr>
          <p:cNvSpPr txBox="1"/>
          <p:nvPr/>
        </p:nvSpPr>
        <p:spPr>
          <a:xfrm>
            <a:off x="449239" y="5371941"/>
            <a:ext cx="1492396" cy="830997"/>
          </a:xfrm>
          <a:prstGeom prst="rect">
            <a:avLst/>
          </a:prstGeom>
          <a:noFill/>
        </p:spPr>
        <p:txBody>
          <a:bodyPr wrap="none" lIns="0" rIns="0" rtlCol="0">
            <a:spAutoFit/>
          </a:bodyPr>
          <a:lstStyle/>
          <a:p>
            <a:r>
              <a:rPr lang="de-DE" sz="4800" b="1">
                <a:latin typeface="TT Hoves Pro" panose="020B0003020000020203" pitchFamily="34" charset="77"/>
              </a:rPr>
              <a:t>2026</a:t>
            </a:r>
          </a:p>
        </p:txBody>
      </p:sp>
      <p:sp>
        <p:nvSpPr>
          <p:cNvPr id="9" name="Textfeld 8">
            <a:extLst>
              <a:ext uri="{FF2B5EF4-FFF2-40B4-BE49-F238E27FC236}">
                <a16:creationId xmlns:a16="http://schemas.microsoft.com/office/drawing/2014/main" id="{51C67531-82E0-645E-43E3-13314C1E7A01}"/>
              </a:ext>
            </a:extLst>
          </p:cNvPr>
          <p:cNvSpPr txBox="1"/>
          <p:nvPr/>
        </p:nvSpPr>
        <p:spPr>
          <a:xfrm>
            <a:off x="449239" y="6058168"/>
            <a:ext cx="3516988" cy="523220"/>
          </a:xfrm>
          <a:prstGeom prst="rect">
            <a:avLst/>
          </a:prstGeom>
          <a:noFill/>
        </p:spPr>
        <p:txBody>
          <a:bodyPr wrap="none" lIns="0" rIns="0" rtlCol="0">
            <a:spAutoFit/>
          </a:bodyPr>
          <a:lstStyle/>
          <a:p>
            <a:r>
              <a:rPr lang="de-DE" sz="2800" b="1">
                <a:latin typeface="TT Hoves Pro" panose="020B0003020000020203" pitchFamily="34" charset="77"/>
              </a:rPr>
              <a:t>Mediainformationen</a:t>
            </a:r>
          </a:p>
        </p:txBody>
      </p:sp>
      <p:sp>
        <p:nvSpPr>
          <p:cNvPr id="10" name="Textfeld 9">
            <a:extLst>
              <a:ext uri="{FF2B5EF4-FFF2-40B4-BE49-F238E27FC236}">
                <a16:creationId xmlns:a16="http://schemas.microsoft.com/office/drawing/2014/main" id="{C3F74483-653E-FFA3-C9C6-EE564BC6E023}"/>
              </a:ext>
            </a:extLst>
          </p:cNvPr>
          <p:cNvSpPr txBox="1"/>
          <p:nvPr/>
        </p:nvSpPr>
        <p:spPr>
          <a:xfrm>
            <a:off x="449239" y="6591060"/>
            <a:ext cx="5794856" cy="307777"/>
          </a:xfrm>
          <a:prstGeom prst="rect">
            <a:avLst/>
          </a:prstGeom>
          <a:noFill/>
        </p:spPr>
        <p:txBody>
          <a:bodyPr wrap="none" lIns="0" rIns="0" rtlCol="0">
            <a:spAutoFit/>
          </a:bodyPr>
          <a:lstStyle/>
          <a:p>
            <a:r>
              <a:rPr lang="de-DE" sz="1400">
                <a:latin typeface="TT Hoves Pro" panose="020B0003020000020203" pitchFamily="34" charset="77"/>
              </a:rPr>
              <a:t>Nr. 53b gültig ab 1. Januar 2026 / Gesamtausgabe mit acht Regionalteilen</a:t>
            </a:r>
          </a:p>
        </p:txBody>
      </p:sp>
      <p:pic>
        <p:nvPicPr>
          <p:cNvPr id="12" name="Grafik 11" descr="Ein Bild, das Screenshot, Text, Tablet, Design enthält.&#10;&#10;KI-generierte Inhalte können fehlerhaft sein.">
            <a:extLst>
              <a:ext uri="{FF2B5EF4-FFF2-40B4-BE49-F238E27FC236}">
                <a16:creationId xmlns:a16="http://schemas.microsoft.com/office/drawing/2014/main" id="{129FD6FF-154F-8BDA-E13C-3D5A36467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606" y="1895360"/>
            <a:ext cx="4818163" cy="3430280"/>
          </a:xfrm>
          <a:prstGeom prst="rect">
            <a:avLst/>
          </a:prstGeom>
        </p:spPr>
      </p:pic>
      <p:pic>
        <p:nvPicPr>
          <p:cNvPr id="16" name="Grafik 15" descr="Ein Bild, das Text, Treppe, Poster, Grafikdesign enthält.&#10;&#10;KI-generierte Inhalte können fehlerhaft sein.">
            <a:extLst>
              <a:ext uri="{FF2B5EF4-FFF2-40B4-BE49-F238E27FC236}">
                <a16:creationId xmlns:a16="http://schemas.microsoft.com/office/drawing/2014/main" id="{39F1A7A4-C73C-9F7D-E52E-AB7E57F2F3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7840" y="1223261"/>
            <a:ext cx="3521953" cy="4693963"/>
          </a:xfrm>
          <a:prstGeom prst="rect">
            <a:avLst/>
          </a:prstGeom>
          <a:effectLst>
            <a:outerShdw blurRad="148613" sx="99000" sy="99000" algn="ctr" rotWithShape="0">
              <a:prstClr val="black">
                <a:alpha val="27000"/>
              </a:prstClr>
            </a:outerShdw>
          </a:effectLst>
        </p:spPr>
      </p:pic>
      <p:pic>
        <p:nvPicPr>
          <p:cNvPr id="14" name="Grafik 13" descr="Ein Bild, das Handy, Text, Screenshot, mobiles Gerät enthält.&#10;&#10;KI-generierte Inhalte können fehlerhaft sein.">
            <a:extLst>
              <a:ext uri="{FF2B5EF4-FFF2-40B4-BE49-F238E27FC236}">
                <a16:creationId xmlns:a16="http://schemas.microsoft.com/office/drawing/2014/main" id="{9B2E423D-3945-33BD-3CAC-C2C95088E3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1630" y="3089674"/>
            <a:ext cx="1742740" cy="3327765"/>
          </a:xfrm>
          <a:prstGeom prst="rect">
            <a:avLst/>
          </a:prstGeom>
        </p:spPr>
      </p:pic>
      <p:sp>
        <p:nvSpPr>
          <p:cNvPr id="2" name="Textfeld 1">
            <a:extLst>
              <a:ext uri="{FF2B5EF4-FFF2-40B4-BE49-F238E27FC236}">
                <a16:creationId xmlns:a16="http://schemas.microsoft.com/office/drawing/2014/main" id="{8FBDED88-6569-DA3C-E5F5-2D86E1D89F47}"/>
              </a:ext>
            </a:extLst>
          </p:cNvPr>
          <p:cNvSpPr txBox="1"/>
          <p:nvPr/>
        </p:nvSpPr>
        <p:spPr>
          <a:xfrm>
            <a:off x="176742" y="7225554"/>
            <a:ext cx="4219411" cy="246221"/>
          </a:xfrm>
          <a:prstGeom prst="rect">
            <a:avLst/>
          </a:prstGeom>
          <a:solidFill>
            <a:schemeClr val="bg1"/>
          </a:solidFill>
        </p:spPr>
        <p:txBody>
          <a:bodyPr wrap="square" rtlCol="0">
            <a:spAutoFit/>
          </a:bodyPr>
          <a:lstStyle/>
          <a:p>
            <a:endParaRPr lang="de-DE" sz="1000">
              <a:latin typeface="TT Hoves Pro" panose="020B0604020202020204" charset="0"/>
            </a:endParaRPr>
          </a:p>
        </p:txBody>
      </p:sp>
    </p:spTree>
    <p:extLst>
      <p:ext uri="{BB962C8B-B14F-4D97-AF65-F5344CB8AC3E}">
        <p14:creationId xmlns:p14="http://schemas.microsoft.com/office/powerpoint/2010/main" val="140136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6DDEA1-35E2-6F03-DFAA-2FABD7D75D24}"/>
            </a:ext>
          </a:extLst>
        </p:cNvPr>
        <p:cNvGrpSpPr/>
        <p:nvPr/>
      </p:nvGrpSpPr>
      <p:grpSpPr>
        <a:xfrm>
          <a:off x="0" y="0"/>
          <a:ext cx="0" cy="0"/>
          <a:chOff x="0" y="0"/>
          <a:chExt cx="0" cy="0"/>
        </a:xfrm>
      </p:grpSpPr>
      <p:sp>
        <p:nvSpPr>
          <p:cNvPr id="50" name="object 8">
            <a:extLst>
              <a:ext uri="{FF2B5EF4-FFF2-40B4-BE49-F238E27FC236}">
                <a16:creationId xmlns:a16="http://schemas.microsoft.com/office/drawing/2014/main" id="{A9C158F1-0B5D-F579-E520-C3300F10A6E6}"/>
              </a:ext>
            </a:extLst>
          </p:cNvPr>
          <p:cNvSpPr txBox="1"/>
          <p:nvPr/>
        </p:nvSpPr>
        <p:spPr>
          <a:xfrm>
            <a:off x="5908431" y="4773772"/>
            <a:ext cx="4349578" cy="2207635"/>
          </a:xfrm>
          <a:prstGeom prst="rect">
            <a:avLst/>
          </a:prstGeom>
          <a:solidFill>
            <a:schemeClr val="accent5"/>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80000" rIns="91440" bIns="0" rtlCol="0" anchor="ctr"/>
          <a:lstStyle>
            <a:defPPr>
              <a:defRPr kern="0"/>
            </a:defPPr>
            <a:lvl1pPr algn="ctr" defTabSz="802020" rtl="0">
              <a:defRPr sz="1579" kern="1200">
                <a:solidFill>
                  <a:prstClr val="white"/>
                </a:solidFill>
                <a:latin typeface="Calibri" panose="020F0502020204030204" pitchFamily="34" charset="0"/>
                <a:ea typeface="+mn-ea"/>
                <a:cs typeface="Calibri" panose="020F050202020403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300"/>
              </a:spcBef>
            </a:pPr>
            <a:r>
              <a:rPr lang="de-DE" sz="900" b="1" baseline="0">
                <a:solidFill>
                  <a:schemeClr val="bg1"/>
                </a:solidFill>
                <a:latin typeface="TT Hoves Pro" panose="020B0604020202020204" charset="0"/>
                <a:ea typeface="Segoe UI"/>
                <a:cs typeface="Segoe UI"/>
              </a:rPr>
              <a:t>Gestaltungsvorgaben: </a:t>
            </a:r>
            <a:br>
              <a:rPr lang="de-DE" sz="900" b="1" baseline="0">
                <a:solidFill>
                  <a:schemeClr val="bg1"/>
                </a:solidFill>
                <a:latin typeface="TT Hoves Pro" panose="020B0604020202020204" charset="0"/>
                <a:ea typeface="Segoe UI"/>
                <a:cs typeface="Segoe UI"/>
              </a:rPr>
            </a:br>
            <a:r>
              <a:rPr lang="de-DE" sz="900" baseline="0">
                <a:solidFill>
                  <a:schemeClr val="bg1"/>
                </a:solidFill>
                <a:latin typeface="TT Hoves Pro" panose="020B0604020202020204" charset="0"/>
                <a:ea typeface="Segoe UI"/>
                <a:cs typeface="Segoe UI"/>
              </a:rPr>
              <a:t>Advertorials müssen sich in Form und Aufmachung deutlich erkennbar von den redaktionellen Teilen des Magazins unterscheiden. Daher benötigt jedes Advertorial einen grauen oder weißen </a:t>
            </a:r>
            <a:r>
              <a:rPr lang="de-DE" sz="900">
                <a:solidFill>
                  <a:schemeClr val="bg1"/>
                </a:solidFill>
                <a:latin typeface="TT Hoves Pro" panose="020B0604020202020204" charset="0"/>
                <a:ea typeface="Segoe UI"/>
                <a:cs typeface="Segoe UI"/>
              </a:rPr>
              <a:t>Rahmen, eine serifenlose Schrift in der Schriftgröße 9 Punkt auf 12 Punkt und Ihr Logo. </a:t>
            </a:r>
            <a:r>
              <a:rPr lang="de-DE" sz="900" baseline="0">
                <a:solidFill>
                  <a:schemeClr val="bg1"/>
                </a:solidFill>
                <a:latin typeface="TT Hoves Pro" panose="020B0604020202020204" charset="0"/>
                <a:ea typeface="Segoe UI"/>
                <a:cs typeface="Segoe UI"/>
              </a:rPr>
              <a:t>Jede Seite des Advertorials wird mit dem Wort „Anzeige“ gekennzeichnet.</a:t>
            </a:r>
            <a:r>
              <a:rPr lang="en-US" sz="900">
                <a:solidFill>
                  <a:schemeClr val="bg1"/>
                </a:solidFill>
                <a:latin typeface="TT Hoves Pro" panose="020B0604020202020204" charset="0"/>
                <a:ea typeface="Segoe UI"/>
                <a:cs typeface="Segoe UI"/>
              </a:rPr>
              <a:t>​</a:t>
            </a:r>
          </a:p>
          <a:p>
            <a:pPr algn="l">
              <a:spcBef>
                <a:spcPts val="300"/>
              </a:spcBef>
            </a:pPr>
            <a:r>
              <a:rPr lang="de-DE" sz="900" b="1">
                <a:solidFill>
                  <a:schemeClr val="bg1"/>
                </a:solidFill>
                <a:latin typeface="TT Hoves Pro" panose="020B0604020202020204" charset="0"/>
                <a:ea typeface="Segoe UI"/>
                <a:cs typeface="Segoe UI"/>
              </a:rPr>
              <a:t>Service: </a:t>
            </a:r>
            <a:br>
              <a:rPr lang="de-DE" sz="900" b="1">
                <a:solidFill>
                  <a:schemeClr val="bg1"/>
                </a:solidFill>
                <a:latin typeface="TT Hoves Pro" panose="020B0604020202020204" charset="0"/>
                <a:ea typeface="Segoe UI"/>
                <a:cs typeface="Segoe UI"/>
              </a:rPr>
            </a:br>
            <a:r>
              <a:rPr lang="de-DE" sz="900">
                <a:solidFill>
                  <a:schemeClr val="bg1"/>
                </a:solidFill>
                <a:latin typeface="TT Hoves Pro" panose="020B0604020202020204" charset="0"/>
                <a:ea typeface="Segoe UI"/>
                <a:cs typeface="Segoe UI"/>
              </a:rPr>
              <a:t>Gerne erstellen wir Ihr Advertorial. Texte und Bildmaterial wird rechtefrei von Ihnen zur Verfügung gestellt. Für die Gestaltung durch die Art Direktion wird je Seite 500,- € berechnet,</a:t>
            </a:r>
            <a:r>
              <a:rPr lang="de-DE" sz="900" b="1">
                <a:solidFill>
                  <a:schemeClr val="bg1"/>
                </a:solidFill>
                <a:latin typeface="TT Hoves Pro" panose="020B0604020202020204" charset="0"/>
                <a:ea typeface="Segoe UI"/>
                <a:cs typeface="Segoe UI"/>
              </a:rPr>
              <a:t> </a:t>
            </a:r>
            <a:r>
              <a:rPr lang="de-DE" sz="900">
                <a:solidFill>
                  <a:schemeClr val="bg1"/>
                </a:solidFill>
                <a:latin typeface="TT Hoves Pro" panose="020B0604020202020204" charset="0"/>
                <a:ea typeface="Segoe UI"/>
                <a:cs typeface="Segoe UI"/>
              </a:rPr>
              <a:t>enthalten sind 2 Korrekturschleifen. Jede weitere Korrekturschleife 50,00 €. Bitte beauftragen Sie uns bis spätestens zehn Tage vor Anzeigenschluss.​ Diese Kosten sind nicht rabatt- oder provisionsfähig. </a:t>
            </a:r>
          </a:p>
          <a:p>
            <a:pPr algn="l">
              <a:spcBef>
                <a:spcPts val="300"/>
              </a:spcBef>
            </a:pPr>
            <a:r>
              <a:rPr lang="de-DE" sz="900" b="1">
                <a:solidFill>
                  <a:schemeClr val="bg1"/>
                </a:solidFill>
                <a:latin typeface="TT Hoves Pro" panose="020B0604020202020204" charset="0"/>
                <a:cs typeface="Segoe UI"/>
              </a:rPr>
              <a:t>Rabatte: </a:t>
            </a:r>
          </a:p>
          <a:p>
            <a:pPr algn="l">
              <a:spcBef>
                <a:spcPts val="200"/>
              </a:spcBef>
            </a:pPr>
            <a:r>
              <a:rPr lang="de-DE" sz="900">
                <a:solidFill>
                  <a:schemeClr val="bg1"/>
                </a:solidFill>
                <a:latin typeface="TT Hoves Pro" panose="020B0604020202020204" charset="0"/>
                <a:cs typeface="Segoe UI"/>
              </a:rPr>
              <a:t>Gelten gleichlautend wie für Anzeigen, siehe Seite 9. </a:t>
            </a:r>
            <a:endParaRPr lang="de-DE" sz="900">
              <a:solidFill>
                <a:schemeClr val="bg1"/>
              </a:solidFill>
              <a:latin typeface="TT Hoves Pro" panose="020B0604020202020204" charset="0"/>
            </a:endParaRPr>
          </a:p>
          <a:p>
            <a:pPr algn="l">
              <a:spcBef>
                <a:spcPts val="300"/>
              </a:spcBef>
            </a:pPr>
            <a:endParaRPr lang="de-DE" sz="1000">
              <a:latin typeface="TT Hoves Pro"/>
              <a:cs typeface="Calibri"/>
            </a:endParaRPr>
          </a:p>
        </p:txBody>
      </p:sp>
      <p:sp>
        <p:nvSpPr>
          <p:cNvPr id="70" name="Textfeld 4">
            <a:extLst>
              <a:ext uri="{FF2B5EF4-FFF2-40B4-BE49-F238E27FC236}">
                <a16:creationId xmlns:a16="http://schemas.microsoft.com/office/drawing/2014/main" id="{DB00E634-6F9E-1037-D53D-335522BE6293}"/>
              </a:ext>
            </a:extLst>
          </p:cNvPr>
          <p:cNvSpPr txBox="1"/>
          <p:nvPr/>
        </p:nvSpPr>
        <p:spPr>
          <a:xfrm>
            <a:off x="694978" y="1320800"/>
            <a:ext cx="7396256" cy="400110"/>
          </a:xfrm>
          <a:prstGeom prst="rect">
            <a:avLst/>
          </a:prstGeom>
          <a:noFill/>
        </p:spPr>
        <p:txBody>
          <a:bodyPr wrap="square" lIns="0" tIns="45720" rIns="0" bIns="45720" rtlCol="0" anchor="t">
            <a:spAutoFit/>
          </a:bodyPr>
          <a:lstStyle/>
          <a:p>
            <a:r>
              <a:rPr lang="de-DE" sz="2000" b="1">
                <a:latin typeface="TT Hoves Pro"/>
              </a:rPr>
              <a:t>Advertorial deutschlandweit: Formate und Preise</a:t>
            </a:r>
            <a:endParaRPr lang="en-US" sz="2000">
              <a:latin typeface="TT Hoves Pro"/>
            </a:endParaRPr>
          </a:p>
        </p:txBody>
      </p:sp>
      <p:pic>
        <p:nvPicPr>
          <p:cNvPr id="9" name="Grafik 8">
            <a:extLst>
              <a:ext uri="{FF2B5EF4-FFF2-40B4-BE49-F238E27FC236}">
                <a16:creationId xmlns:a16="http://schemas.microsoft.com/office/drawing/2014/main" id="{DABD3215-5CF6-A95F-CBA5-E562EAA6B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5" name="Textfeld 4">
            <a:extLst>
              <a:ext uri="{FF2B5EF4-FFF2-40B4-BE49-F238E27FC236}">
                <a16:creationId xmlns:a16="http://schemas.microsoft.com/office/drawing/2014/main" id="{09332CDA-1034-66E4-50B4-077413B9D322}"/>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pic>
        <p:nvPicPr>
          <p:cNvPr id="10" name="Picture 4">
            <a:extLst>
              <a:ext uri="{FF2B5EF4-FFF2-40B4-BE49-F238E27FC236}">
                <a16:creationId xmlns:a16="http://schemas.microsoft.com/office/drawing/2014/main" id="{3B0A72A7-13AC-D3B4-56AE-73D845A77F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24" y="2009981"/>
            <a:ext cx="2408563" cy="16057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32467799-5E6D-04CF-214E-A3E13D520120}"/>
              </a:ext>
            </a:extLst>
          </p:cNvPr>
          <p:cNvSpPr txBox="1"/>
          <p:nvPr/>
        </p:nvSpPr>
        <p:spPr>
          <a:xfrm>
            <a:off x="740889" y="2098667"/>
            <a:ext cx="1036800" cy="1375200"/>
          </a:xfrm>
          <a:prstGeom prst="rect">
            <a:avLst/>
          </a:prstGeom>
          <a:solidFill>
            <a:schemeClr val="accent6">
              <a:lumMod val="40000"/>
              <a:lumOff val="60000"/>
            </a:schemeClr>
          </a:solidFill>
        </p:spPr>
        <p:txBody>
          <a:bodyPr wrap="square" rtlCol="0">
            <a:spAutoFit/>
          </a:bodyPr>
          <a:lstStyle/>
          <a:p>
            <a:endParaRPr lang="de-DE"/>
          </a:p>
        </p:txBody>
      </p:sp>
      <p:sp>
        <p:nvSpPr>
          <p:cNvPr id="14" name="Textfeld 13">
            <a:extLst>
              <a:ext uri="{FF2B5EF4-FFF2-40B4-BE49-F238E27FC236}">
                <a16:creationId xmlns:a16="http://schemas.microsoft.com/office/drawing/2014/main" id="{F5DD3657-231C-77A3-2AE1-FD6C837D7F4B}"/>
              </a:ext>
            </a:extLst>
          </p:cNvPr>
          <p:cNvSpPr txBox="1"/>
          <p:nvPr/>
        </p:nvSpPr>
        <p:spPr>
          <a:xfrm>
            <a:off x="1865823" y="2007640"/>
            <a:ext cx="1201263" cy="1612800"/>
          </a:xfrm>
          <a:prstGeom prst="rect">
            <a:avLst/>
          </a:prstGeom>
          <a:solidFill>
            <a:schemeClr val="bg1">
              <a:lumMod val="95000"/>
            </a:schemeClr>
          </a:solidFill>
        </p:spPr>
        <p:txBody>
          <a:bodyPr wrap="square" rtlCol="0">
            <a:spAutoFit/>
          </a:bodyPr>
          <a:lstStyle/>
          <a:p>
            <a:endParaRPr lang="de-DE"/>
          </a:p>
        </p:txBody>
      </p:sp>
      <p:sp>
        <p:nvSpPr>
          <p:cNvPr id="44" name="Rechteck 14">
            <a:extLst>
              <a:ext uri="{FF2B5EF4-FFF2-40B4-BE49-F238E27FC236}">
                <a16:creationId xmlns:a16="http://schemas.microsoft.com/office/drawing/2014/main" id="{296F8F3A-F22C-A059-7E62-DA058EC0931D}"/>
              </a:ext>
            </a:extLst>
          </p:cNvPr>
          <p:cNvSpPr/>
          <p:nvPr/>
        </p:nvSpPr>
        <p:spPr>
          <a:xfrm>
            <a:off x="1940988" y="2098668"/>
            <a:ext cx="1044000" cy="1404780"/>
          </a:xfrm>
          <a:prstGeom prst="rect">
            <a:avLst/>
          </a:prstGeom>
          <a:pattFill prst="narHorz">
            <a:fgClr>
              <a:schemeClr val="accent6">
                <a:lumMod val="60000"/>
                <a:lumOff val="40000"/>
              </a:schemeClr>
            </a:fgClr>
            <a:bgClr>
              <a:schemeClr val="bg1">
                <a:lumMod val="75000"/>
              </a:schemeClr>
            </a:bgClr>
          </a:patt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de-DE">
              <a:highlight>
                <a:srgbClr val="DDDDDD"/>
              </a:highlight>
            </a:endParaRPr>
          </a:p>
        </p:txBody>
      </p:sp>
      <p:sp>
        <p:nvSpPr>
          <p:cNvPr id="68" name="Textfeld 3">
            <a:extLst>
              <a:ext uri="{FF2B5EF4-FFF2-40B4-BE49-F238E27FC236}">
                <a16:creationId xmlns:a16="http://schemas.microsoft.com/office/drawing/2014/main" id="{B0F44D89-79BE-0AE0-78F1-0F1738B2D2E4}"/>
              </a:ext>
            </a:extLst>
          </p:cNvPr>
          <p:cNvSpPr txBox="1"/>
          <p:nvPr/>
        </p:nvSpPr>
        <p:spPr>
          <a:xfrm>
            <a:off x="1832455" y="2510890"/>
            <a:ext cx="1294644" cy="307777"/>
          </a:xfrm>
          <a:prstGeom prst="rect">
            <a:avLst/>
          </a:prstGeom>
          <a:noFill/>
        </p:spPr>
        <p:txBody>
          <a:bodyPr wrap="square" lIns="91440" tIns="45720" rIns="91440" bIns="45720" anchor="t">
            <a:spAutoFit/>
          </a:bodyPr>
          <a:lstStyle>
            <a:defPPr>
              <a:defRPr kern="0"/>
            </a:defPPr>
          </a:lstStyle>
          <a:p>
            <a:pPr algn="ctr"/>
            <a:r>
              <a:rPr lang="de-DE" sz="700" kern="1200">
                <a:solidFill>
                  <a:prstClr val="black"/>
                </a:solidFill>
                <a:latin typeface="TT Hoves Pro"/>
                <a:cs typeface="Calibri"/>
              </a:rPr>
              <a:t>Textmenge</a:t>
            </a:r>
            <a:br>
              <a:rPr lang="de-DE" sz="700" kern="1200">
                <a:solidFill>
                  <a:prstClr val="black"/>
                </a:solidFill>
                <a:latin typeface="TT Hoves Pro"/>
                <a:cs typeface="Calibri"/>
              </a:rPr>
            </a:br>
            <a:r>
              <a:rPr lang="de-DE" sz="700" kern="1200">
                <a:solidFill>
                  <a:prstClr val="black"/>
                </a:solidFill>
                <a:latin typeface="TT Hoves Pro"/>
                <a:cs typeface="Calibri"/>
              </a:rPr>
              <a:t>2.500 – 3.000 Zeichen</a:t>
            </a:r>
          </a:p>
        </p:txBody>
      </p:sp>
      <p:sp>
        <p:nvSpPr>
          <p:cNvPr id="81" name="Textfeld 28">
            <a:extLst>
              <a:ext uri="{FF2B5EF4-FFF2-40B4-BE49-F238E27FC236}">
                <a16:creationId xmlns:a16="http://schemas.microsoft.com/office/drawing/2014/main" id="{8FFC03C2-9843-6406-3AB3-62F55AA2C0AA}"/>
              </a:ext>
            </a:extLst>
          </p:cNvPr>
          <p:cNvSpPr txBox="1"/>
          <p:nvPr/>
        </p:nvSpPr>
        <p:spPr>
          <a:xfrm>
            <a:off x="2654618" y="2087498"/>
            <a:ext cx="435999" cy="153888"/>
          </a:xfrm>
          <a:prstGeom prst="rect">
            <a:avLst/>
          </a:prstGeom>
          <a:noFill/>
        </p:spPr>
        <p:txBody>
          <a:bodyPr wrap="square" rtlCol="0">
            <a:spAutoFit/>
          </a:bodyPr>
          <a:lstStyle>
            <a:defPPr>
              <a:defRPr kern="0"/>
            </a:defPPr>
          </a:lstStyle>
          <a:p>
            <a:r>
              <a:rPr lang="de-DE" sz="400" b="1">
                <a:latin typeface="Mont AS "/>
              </a:rPr>
              <a:t>Anzeige</a:t>
            </a:r>
          </a:p>
        </p:txBody>
      </p:sp>
      <p:pic>
        <p:nvPicPr>
          <p:cNvPr id="15" name="Picture 4">
            <a:extLst>
              <a:ext uri="{FF2B5EF4-FFF2-40B4-BE49-F238E27FC236}">
                <a16:creationId xmlns:a16="http://schemas.microsoft.com/office/drawing/2014/main" id="{E773F7C4-1176-2146-173F-10AD05796D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73" y="3956980"/>
            <a:ext cx="2408563" cy="16057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00EEB28A-3152-8180-1F86-9DF3F33D5D59}"/>
              </a:ext>
            </a:extLst>
          </p:cNvPr>
          <p:cNvSpPr txBox="1"/>
          <p:nvPr/>
        </p:nvSpPr>
        <p:spPr>
          <a:xfrm>
            <a:off x="729638" y="4045666"/>
            <a:ext cx="1036800" cy="1375200"/>
          </a:xfrm>
          <a:prstGeom prst="rect">
            <a:avLst/>
          </a:prstGeom>
          <a:solidFill>
            <a:schemeClr val="bg1"/>
          </a:solidFill>
        </p:spPr>
        <p:txBody>
          <a:bodyPr wrap="square" rtlCol="0">
            <a:spAutoFit/>
          </a:bodyPr>
          <a:lstStyle/>
          <a:p>
            <a:endParaRPr lang="de-DE"/>
          </a:p>
        </p:txBody>
      </p:sp>
      <p:sp>
        <p:nvSpPr>
          <p:cNvPr id="18" name="Textfeld 17">
            <a:extLst>
              <a:ext uri="{FF2B5EF4-FFF2-40B4-BE49-F238E27FC236}">
                <a16:creationId xmlns:a16="http://schemas.microsoft.com/office/drawing/2014/main" id="{0F7721EC-57A3-1D2D-0BB7-338D58A2143B}"/>
              </a:ext>
            </a:extLst>
          </p:cNvPr>
          <p:cNvSpPr txBox="1"/>
          <p:nvPr/>
        </p:nvSpPr>
        <p:spPr>
          <a:xfrm>
            <a:off x="2474082" y="3958795"/>
            <a:ext cx="576115" cy="1605708"/>
          </a:xfrm>
          <a:prstGeom prst="rect">
            <a:avLst/>
          </a:prstGeom>
          <a:solidFill>
            <a:schemeClr val="bg1">
              <a:lumMod val="95000"/>
            </a:schemeClr>
          </a:solidFill>
        </p:spPr>
        <p:txBody>
          <a:bodyPr wrap="square" rtlCol="0">
            <a:spAutoFit/>
          </a:bodyPr>
          <a:lstStyle/>
          <a:p>
            <a:endParaRPr lang="de-DE"/>
          </a:p>
        </p:txBody>
      </p:sp>
      <p:sp>
        <p:nvSpPr>
          <p:cNvPr id="20" name="Rechteck 14">
            <a:extLst>
              <a:ext uri="{FF2B5EF4-FFF2-40B4-BE49-F238E27FC236}">
                <a16:creationId xmlns:a16="http://schemas.microsoft.com/office/drawing/2014/main" id="{4C81E23E-4D1F-DEBC-4DB3-343F460D0861}"/>
              </a:ext>
            </a:extLst>
          </p:cNvPr>
          <p:cNvSpPr/>
          <p:nvPr/>
        </p:nvSpPr>
        <p:spPr>
          <a:xfrm>
            <a:off x="2528043" y="4045667"/>
            <a:ext cx="462317" cy="1404780"/>
          </a:xfrm>
          <a:prstGeom prst="rect">
            <a:avLst/>
          </a:prstGeom>
          <a:pattFill prst="narHorz">
            <a:fgClr>
              <a:schemeClr val="accent6">
                <a:lumMod val="60000"/>
                <a:lumOff val="40000"/>
              </a:schemeClr>
            </a:fgClr>
            <a:bgClr>
              <a:schemeClr val="bg1">
                <a:lumMod val="75000"/>
              </a:schemeClr>
            </a:bgClr>
          </a:patt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de-DE">
              <a:highlight>
                <a:srgbClr val="DDDDDD"/>
              </a:highlight>
            </a:endParaRPr>
          </a:p>
        </p:txBody>
      </p:sp>
      <p:sp>
        <p:nvSpPr>
          <p:cNvPr id="22" name="Textfeld 28">
            <a:extLst>
              <a:ext uri="{FF2B5EF4-FFF2-40B4-BE49-F238E27FC236}">
                <a16:creationId xmlns:a16="http://schemas.microsoft.com/office/drawing/2014/main" id="{FE944F3C-C6CA-EE36-6C77-2B06406E3605}"/>
              </a:ext>
            </a:extLst>
          </p:cNvPr>
          <p:cNvSpPr txBox="1"/>
          <p:nvPr/>
        </p:nvSpPr>
        <p:spPr>
          <a:xfrm>
            <a:off x="2710244" y="4014701"/>
            <a:ext cx="435999" cy="153888"/>
          </a:xfrm>
          <a:prstGeom prst="rect">
            <a:avLst/>
          </a:prstGeom>
          <a:noFill/>
        </p:spPr>
        <p:txBody>
          <a:bodyPr wrap="square" rtlCol="0">
            <a:spAutoFit/>
          </a:bodyPr>
          <a:lstStyle>
            <a:defPPr>
              <a:defRPr kern="0"/>
            </a:defPPr>
          </a:lstStyle>
          <a:p>
            <a:r>
              <a:rPr lang="de-DE" sz="400" b="1">
                <a:latin typeface="Mont AS "/>
              </a:rPr>
              <a:t>Anzeige</a:t>
            </a:r>
          </a:p>
        </p:txBody>
      </p:sp>
      <p:sp>
        <p:nvSpPr>
          <p:cNvPr id="24" name="Textfeld 23">
            <a:extLst>
              <a:ext uri="{FF2B5EF4-FFF2-40B4-BE49-F238E27FC236}">
                <a16:creationId xmlns:a16="http://schemas.microsoft.com/office/drawing/2014/main" id="{583868AB-8FF3-4CEC-A10D-4B1050EBA6C8}"/>
              </a:ext>
            </a:extLst>
          </p:cNvPr>
          <p:cNvSpPr txBox="1"/>
          <p:nvPr/>
        </p:nvSpPr>
        <p:spPr>
          <a:xfrm>
            <a:off x="1940988" y="4047615"/>
            <a:ext cx="493200" cy="1393200"/>
          </a:xfrm>
          <a:prstGeom prst="rect">
            <a:avLst/>
          </a:prstGeom>
          <a:solidFill>
            <a:schemeClr val="accent6">
              <a:lumMod val="40000"/>
              <a:lumOff val="60000"/>
            </a:schemeClr>
          </a:solidFill>
        </p:spPr>
        <p:txBody>
          <a:bodyPr wrap="square" rtlCol="0">
            <a:spAutoFit/>
          </a:bodyPr>
          <a:lstStyle/>
          <a:p>
            <a:endParaRPr lang="de-DE"/>
          </a:p>
        </p:txBody>
      </p:sp>
      <p:sp>
        <p:nvSpPr>
          <p:cNvPr id="25" name="Textfeld 24">
            <a:extLst>
              <a:ext uri="{FF2B5EF4-FFF2-40B4-BE49-F238E27FC236}">
                <a16:creationId xmlns:a16="http://schemas.microsoft.com/office/drawing/2014/main" id="{8D3B50F4-4324-AB1A-F2A0-D717E0A3A066}"/>
              </a:ext>
            </a:extLst>
          </p:cNvPr>
          <p:cNvSpPr txBox="1"/>
          <p:nvPr/>
        </p:nvSpPr>
        <p:spPr>
          <a:xfrm>
            <a:off x="741291" y="4071773"/>
            <a:ext cx="1091164" cy="684000"/>
          </a:xfrm>
          <a:prstGeom prst="rect">
            <a:avLst/>
          </a:prstGeom>
          <a:solidFill>
            <a:schemeClr val="accent6">
              <a:lumMod val="40000"/>
              <a:lumOff val="60000"/>
            </a:schemeClr>
          </a:solidFill>
        </p:spPr>
        <p:txBody>
          <a:bodyPr wrap="square" rtlCol="0">
            <a:spAutoFit/>
          </a:bodyPr>
          <a:lstStyle/>
          <a:p>
            <a:endParaRPr lang="de-DE"/>
          </a:p>
        </p:txBody>
      </p:sp>
      <p:sp>
        <p:nvSpPr>
          <p:cNvPr id="26" name="Textfeld 25">
            <a:extLst>
              <a:ext uri="{FF2B5EF4-FFF2-40B4-BE49-F238E27FC236}">
                <a16:creationId xmlns:a16="http://schemas.microsoft.com/office/drawing/2014/main" id="{8947198D-437D-20AB-A812-4CFEDE230AF7}"/>
              </a:ext>
            </a:extLst>
          </p:cNvPr>
          <p:cNvSpPr txBox="1"/>
          <p:nvPr/>
        </p:nvSpPr>
        <p:spPr>
          <a:xfrm>
            <a:off x="647274" y="4815004"/>
            <a:ext cx="1233877" cy="756000"/>
          </a:xfrm>
          <a:prstGeom prst="rect">
            <a:avLst/>
          </a:prstGeom>
          <a:solidFill>
            <a:schemeClr val="bg1">
              <a:lumMod val="95000"/>
            </a:schemeClr>
          </a:solidFill>
        </p:spPr>
        <p:txBody>
          <a:bodyPr wrap="square" rtlCol="0">
            <a:spAutoFit/>
          </a:bodyPr>
          <a:lstStyle/>
          <a:p>
            <a:endParaRPr lang="de-DE"/>
          </a:p>
        </p:txBody>
      </p:sp>
      <p:sp>
        <p:nvSpPr>
          <p:cNvPr id="27" name="Rechteck 14">
            <a:extLst>
              <a:ext uri="{FF2B5EF4-FFF2-40B4-BE49-F238E27FC236}">
                <a16:creationId xmlns:a16="http://schemas.microsoft.com/office/drawing/2014/main" id="{34C6966D-8C88-D0F3-CEDC-BAC0059189C7}"/>
              </a:ext>
            </a:extLst>
          </p:cNvPr>
          <p:cNvSpPr/>
          <p:nvPr/>
        </p:nvSpPr>
        <p:spPr>
          <a:xfrm>
            <a:off x="737184" y="4878675"/>
            <a:ext cx="1095271" cy="576000"/>
          </a:xfrm>
          <a:prstGeom prst="rect">
            <a:avLst/>
          </a:prstGeom>
          <a:pattFill prst="narHorz">
            <a:fgClr>
              <a:schemeClr val="accent6">
                <a:lumMod val="60000"/>
                <a:lumOff val="40000"/>
              </a:schemeClr>
            </a:fgClr>
            <a:bgClr>
              <a:schemeClr val="bg1">
                <a:lumMod val="75000"/>
              </a:schemeClr>
            </a:bgClr>
          </a:patt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de-DE">
              <a:highlight>
                <a:srgbClr val="DDDDDD"/>
              </a:highlight>
            </a:endParaRPr>
          </a:p>
        </p:txBody>
      </p:sp>
      <p:sp>
        <p:nvSpPr>
          <p:cNvPr id="28" name="Textfeld 3">
            <a:extLst>
              <a:ext uri="{FF2B5EF4-FFF2-40B4-BE49-F238E27FC236}">
                <a16:creationId xmlns:a16="http://schemas.microsoft.com/office/drawing/2014/main" id="{8C17BA6A-50CA-FB1E-235B-DE30E0EC3252}"/>
              </a:ext>
            </a:extLst>
          </p:cNvPr>
          <p:cNvSpPr txBox="1"/>
          <p:nvPr/>
        </p:nvSpPr>
        <p:spPr>
          <a:xfrm>
            <a:off x="662924" y="4975528"/>
            <a:ext cx="1294644" cy="307777"/>
          </a:xfrm>
          <a:prstGeom prst="rect">
            <a:avLst/>
          </a:prstGeom>
          <a:noFill/>
        </p:spPr>
        <p:txBody>
          <a:bodyPr wrap="square" lIns="91440" tIns="45720" rIns="91440" bIns="45720" anchor="t">
            <a:spAutoFit/>
          </a:bodyPr>
          <a:lstStyle>
            <a:defPPr>
              <a:defRPr kern="0"/>
            </a:defPPr>
          </a:lstStyle>
          <a:p>
            <a:pPr algn="ctr"/>
            <a:r>
              <a:rPr lang="de-DE" sz="700" kern="1200">
                <a:solidFill>
                  <a:prstClr val="black"/>
                </a:solidFill>
                <a:latin typeface="TT Hoves Pro"/>
                <a:cs typeface="Calibri"/>
              </a:rPr>
              <a:t>Textmenge</a:t>
            </a:r>
            <a:br>
              <a:rPr lang="de-DE" sz="700" kern="1200">
                <a:solidFill>
                  <a:prstClr val="black"/>
                </a:solidFill>
                <a:latin typeface="TT Hoves Pro"/>
                <a:cs typeface="Calibri"/>
              </a:rPr>
            </a:br>
            <a:r>
              <a:rPr lang="de-DE" sz="700">
                <a:solidFill>
                  <a:prstClr val="black"/>
                </a:solidFill>
                <a:latin typeface="TT Hoves Pro"/>
                <a:cs typeface="Calibri"/>
              </a:rPr>
              <a:t>1.000</a:t>
            </a:r>
            <a:r>
              <a:rPr lang="de-DE" sz="700" kern="1200">
                <a:solidFill>
                  <a:prstClr val="black"/>
                </a:solidFill>
                <a:latin typeface="TT Hoves Pro"/>
                <a:cs typeface="Calibri"/>
              </a:rPr>
              <a:t> – </a:t>
            </a:r>
            <a:r>
              <a:rPr lang="de-DE" sz="700">
                <a:solidFill>
                  <a:prstClr val="black"/>
                </a:solidFill>
                <a:latin typeface="TT Hoves Pro"/>
                <a:cs typeface="Calibri"/>
              </a:rPr>
              <a:t>1.2</a:t>
            </a:r>
            <a:r>
              <a:rPr lang="de-DE" sz="700" kern="1200">
                <a:solidFill>
                  <a:prstClr val="black"/>
                </a:solidFill>
                <a:latin typeface="TT Hoves Pro"/>
                <a:cs typeface="Calibri"/>
              </a:rPr>
              <a:t>00 Zeichen</a:t>
            </a:r>
          </a:p>
        </p:txBody>
      </p:sp>
      <p:sp>
        <p:nvSpPr>
          <p:cNvPr id="29" name="Textfeld 3">
            <a:extLst>
              <a:ext uri="{FF2B5EF4-FFF2-40B4-BE49-F238E27FC236}">
                <a16:creationId xmlns:a16="http://schemas.microsoft.com/office/drawing/2014/main" id="{36392C13-D82E-5CF0-074F-9069B9BEE848}"/>
              </a:ext>
            </a:extLst>
          </p:cNvPr>
          <p:cNvSpPr txBox="1"/>
          <p:nvPr/>
        </p:nvSpPr>
        <p:spPr>
          <a:xfrm rot="16200000">
            <a:off x="2125017" y="4585986"/>
            <a:ext cx="1294644" cy="307777"/>
          </a:xfrm>
          <a:prstGeom prst="rect">
            <a:avLst/>
          </a:prstGeom>
          <a:noFill/>
        </p:spPr>
        <p:txBody>
          <a:bodyPr wrap="square" lIns="91440" tIns="45720" rIns="91440" bIns="45720" anchor="t">
            <a:spAutoFit/>
          </a:bodyPr>
          <a:lstStyle>
            <a:defPPr>
              <a:defRPr kern="0"/>
            </a:defPPr>
          </a:lstStyle>
          <a:p>
            <a:pPr algn="ctr"/>
            <a:r>
              <a:rPr lang="de-DE" sz="700" kern="1200">
                <a:solidFill>
                  <a:prstClr val="black"/>
                </a:solidFill>
                <a:latin typeface="TT Hoves Pro"/>
                <a:cs typeface="Calibri"/>
              </a:rPr>
              <a:t>Textmenge</a:t>
            </a:r>
            <a:br>
              <a:rPr lang="de-DE" sz="700" kern="1200">
                <a:solidFill>
                  <a:prstClr val="black"/>
                </a:solidFill>
                <a:latin typeface="TT Hoves Pro"/>
                <a:cs typeface="Calibri"/>
              </a:rPr>
            </a:br>
            <a:r>
              <a:rPr lang="de-DE" sz="700" kern="1200">
                <a:solidFill>
                  <a:prstClr val="black"/>
                </a:solidFill>
                <a:latin typeface="TT Hoves Pro"/>
                <a:cs typeface="Calibri"/>
              </a:rPr>
              <a:t>1.000 – </a:t>
            </a:r>
            <a:r>
              <a:rPr lang="de-DE" sz="700">
                <a:solidFill>
                  <a:prstClr val="black"/>
                </a:solidFill>
                <a:latin typeface="TT Hoves Pro"/>
                <a:cs typeface="Calibri"/>
              </a:rPr>
              <a:t>1.2</a:t>
            </a:r>
            <a:r>
              <a:rPr lang="de-DE" sz="700" kern="1200">
                <a:solidFill>
                  <a:prstClr val="black"/>
                </a:solidFill>
                <a:latin typeface="TT Hoves Pro"/>
                <a:cs typeface="Calibri"/>
              </a:rPr>
              <a:t>00 Zeichen</a:t>
            </a:r>
          </a:p>
        </p:txBody>
      </p:sp>
      <p:sp>
        <p:nvSpPr>
          <p:cNvPr id="30" name="Textfeld 28">
            <a:extLst>
              <a:ext uri="{FF2B5EF4-FFF2-40B4-BE49-F238E27FC236}">
                <a16:creationId xmlns:a16="http://schemas.microsoft.com/office/drawing/2014/main" id="{6BE1A5BE-054B-AC20-CF53-D24CFAEF28AB}"/>
              </a:ext>
            </a:extLst>
          </p:cNvPr>
          <p:cNvSpPr txBox="1"/>
          <p:nvPr/>
        </p:nvSpPr>
        <p:spPr>
          <a:xfrm>
            <a:off x="1532427" y="4854850"/>
            <a:ext cx="435999" cy="153888"/>
          </a:xfrm>
          <a:prstGeom prst="rect">
            <a:avLst/>
          </a:prstGeom>
          <a:noFill/>
        </p:spPr>
        <p:txBody>
          <a:bodyPr wrap="square" rtlCol="0">
            <a:spAutoFit/>
          </a:bodyPr>
          <a:lstStyle>
            <a:defPPr>
              <a:defRPr kern="0"/>
            </a:defPPr>
          </a:lstStyle>
          <a:p>
            <a:r>
              <a:rPr lang="de-DE" sz="400" b="1">
                <a:latin typeface="Mont AS "/>
              </a:rPr>
              <a:t>Anzeige</a:t>
            </a:r>
          </a:p>
        </p:txBody>
      </p:sp>
      <p:graphicFrame>
        <p:nvGraphicFramePr>
          <p:cNvPr id="32" name="Tabelle 31">
            <a:extLst>
              <a:ext uri="{FF2B5EF4-FFF2-40B4-BE49-F238E27FC236}">
                <a16:creationId xmlns:a16="http://schemas.microsoft.com/office/drawing/2014/main" id="{1379D412-2EA0-0516-55AD-A611F7A1721D}"/>
              </a:ext>
            </a:extLst>
          </p:cNvPr>
          <p:cNvGraphicFramePr>
            <a:graphicFrameLocks noGrp="1"/>
          </p:cNvGraphicFramePr>
          <p:nvPr>
            <p:extLst>
              <p:ext uri="{D42A27DB-BD31-4B8C-83A1-F6EECF244321}">
                <p14:modId xmlns:p14="http://schemas.microsoft.com/office/powerpoint/2010/main" val="690090806"/>
              </p:ext>
            </p:extLst>
          </p:nvPr>
        </p:nvGraphicFramePr>
        <p:xfrm>
          <a:off x="3405124" y="2042890"/>
          <a:ext cx="4419101" cy="468000"/>
        </p:xfrm>
        <a:graphic>
          <a:graphicData uri="http://schemas.openxmlformats.org/drawingml/2006/table">
            <a:tbl>
              <a:tblPr firstRow="1" bandRow="1">
                <a:tableStyleId>{5C22544A-7EE6-4342-B048-85BDC9FD1C3A}</a:tableStyleId>
              </a:tblPr>
              <a:tblGrid>
                <a:gridCol w="1983551">
                  <a:extLst>
                    <a:ext uri="{9D8B030D-6E8A-4147-A177-3AD203B41FA5}">
                      <a16:colId xmlns:a16="http://schemas.microsoft.com/office/drawing/2014/main" val="1114572175"/>
                    </a:ext>
                  </a:extLst>
                </a:gridCol>
                <a:gridCol w="1510404">
                  <a:extLst>
                    <a:ext uri="{9D8B030D-6E8A-4147-A177-3AD203B41FA5}">
                      <a16:colId xmlns:a16="http://schemas.microsoft.com/office/drawing/2014/main" val="3853285980"/>
                    </a:ext>
                  </a:extLst>
                </a:gridCol>
                <a:gridCol w="925146">
                  <a:extLst>
                    <a:ext uri="{9D8B030D-6E8A-4147-A177-3AD203B41FA5}">
                      <a16:colId xmlns:a16="http://schemas.microsoft.com/office/drawing/2014/main" val="968227432"/>
                    </a:ext>
                  </a:extLst>
                </a:gridCol>
              </a:tblGrid>
              <a:tr h="234000">
                <a:tc>
                  <a:txBody>
                    <a:bodyPr/>
                    <a:lstStyle/>
                    <a:p>
                      <a:r>
                        <a:rPr lang="de-DE" sz="1200" b="1" i="0">
                          <a:solidFill>
                            <a:schemeClr val="bg1"/>
                          </a:solidFill>
                          <a:latin typeface="+mn-lt"/>
                        </a:rPr>
                        <a:t>Ganzseitiges Advertorial</a:t>
                      </a:r>
                    </a:p>
                  </a:txBody>
                  <a:tcPr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Breite x Höhe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Preis</a:t>
                      </a:r>
                    </a:p>
                  </a:txBody>
                  <a:tcPr marT="18000" marB="18000" anchor="ctr">
                    <a:lnL w="635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34000">
                <a:tc>
                  <a:txBody>
                    <a:bodyPr/>
                    <a:lstStyle/>
                    <a:p>
                      <a:endParaRPr lang="de-DE" sz="1200" b="0" i="0">
                        <a:solidFill>
                          <a:schemeClr val="bg1"/>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210 mm x 280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latin typeface="+mn-lt"/>
                        </a:rPr>
                        <a:t>16.200 €</a:t>
                      </a:r>
                    </a:p>
                  </a:txBody>
                  <a:tcPr marT="18000" marB="18000">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graphicFrame>
        <p:nvGraphicFramePr>
          <p:cNvPr id="33" name="Tabelle 32">
            <a:extLst>
              <a:ext uri="{FF2B5EF4-FFF2-40B4-BE49-F238E27FC236}">
                <a16:creationId xmlns:a16="http://schemas.microsoft.com/office/drawing/2014/main" id="{BB5BC187-1E2D-D1D3-B045-49618620986E}"/>
              </a:ext>
            </a:extLst>
          </p:cNvPr>
          <p:cNvGraphicFramePr>
            <a:graphicFrameLocks noGrp="1"/>
          </p:cNvGraphicFramePr>
          <p:nvPr>
            <p:extLst>
              <p:ext uri="{D42A27DB-BD31-4B8C-83A1-F6EECF244321}">
                <p14:modId xmlns:p14="http://schemas.microsoft.com/office/powerpoint/2010/main" val="2358542093"/>
              </p:ext>
            </p:extLst>
          </p:nvPr>
        </p:nvGraphicFramePr>
        <p:xfrm>
          <a:off x="3405123" y="2812835"/>
          <a:ext cx="4419101" cy="684000"/>
        </p:xfrm>
        <a:graphic>
          <a:graphicData uri="http://schemas.openxmlformats.org/drawingml/2006/table">
            <a:tbl>
              <a:tblPr firstRow="1" bandRow="1">
                <a:tableStyleId>{5C22544A-7EE6-4342-B048-85BDC9FD1C3A}</a:tableStyleId>
              </a:tblPr>
              <a:tblGrid>
                <a:gridCol w="1995819">
                  <a:extLst>
                    <a:ext uri="{9D8B030D-6E8A-4147-A177-3AD203B41FA5}">
                      <a16:colId xmlns:a16="http://schemas.microsoft.com/office/drawing/2014/main" val="1114572175"/>
                    </a:ext>
                  </a:extLst>
                </a:gridCol>
                <a:gridCol w="1498137">
                  <a:extLst>
                    <a:ext uri="{9D8B030D-6E8A-4147-A177-3AD203B41FA5}">
                      <a16:colId xmlns:a16="http://schemas.microsoft.com/office/drawing/2014/main" val="3853285980"/>
                    </a:ext>
                  </a:extLst>
                </a:gridCol>
                <a:gridCol w="925145">
                  <a:extLst>
                    <a:ext uri="{9D8B030D-6E8A-4147-A177-3AD203B41FA5}">
                      <a16:colId xmlns:a16="http://schemas.microsoft.com/office/drawing/2014/main" val="968227432"/>
                    </a:ext>
                  </a:extLst>
                </a:gridCol>
              </a:tblGrid>
              <a:tr h="228000">
                <a:tc>
                  <a:txBody>
                    <a:bodyPr/>
                    <a:lstStyle/>
                    <a:p>
                      <a:r>
                        <a:rPr lang="de-DE" sz="1200" b="1" i="0">
                          <a:solidFill>
                            <a:schemeClr val="bg1"/>
                          </a:solidFill>
                          <a:latin typeface="+mn-lt"/>
                        </a:rPr>
                        <a:t>Halbseitiges Advertorial</a:t>
                      </a:r>
                    </a:p>
                  </a:txBody>
                  <a:tcPr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Breite x Höhe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Preis</a:t>
                      </a:r>
                    </a:p>
                  </a:txBody>
                  <a:tcPr marT="18000" marB="18000" anchor="ctr">
                    <a:lnL w="635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28000">
                <a:tc>
                  <a:txBody>
                    <a:bodyPr/>
                    <a:lstStyle/>
                    <a:p>
                      <a:r>
                        <a:rPr lang="de-DE" sz="1200" b="1" i="0">
                          <a:solidFill>
                            <a:schemeClr val="bg1"/>
                          </a:solidFill>
                          <a:latin typeface="+mn-lt"/>
                        </a:rPr>
                        <a:t>quer</a:t>
                      </a:r>
                      <a:endParaRPr lang="de-DE" sz="1200" b="0" i="0">
                        <a:solidFill>
                          <a:schemeClr val="bg1"/>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210 mm x 139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de-DE" sz="1200" b="1" i="0">
                          <a:latin typeface="+mn-lt"/>
                        </a:rPr>
                        <a:t>9.500 €</a:t>
                      </a:r>
                    </a:p>
                  </a:txBody>
                  <a:tcPr marT="18000" marB="18000" anchor="ctr">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228000">
                <a:tc>
                  <a:txBody>
                    <a:bodyPr/>
                    <a:lstStyle/>
                    <a:p>
                      <a:r>
                        <a:rPr lang="de-DE" sz="1200" b="1" i="0">
                          <a:solidFill>
                            <a:schemeClr val="bg1"/>
                          </a:solidFill>
                          <a:latin typeface="+mn-lt"/>
                        </a:rPr>
                        <a:t>hoch</a:t>
                      </a: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105 mm x 280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sz="900" b="1" i="0">
                        <a:latin typeface="TT Hoves Pro" panose="020B0003020000020203" pitchFamily="34" charset="77"/>
                      </a:endParaRPr>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498369"/>
                  </a:ext>
                </a:extLst>
              </a:tr>
            </a:tbl>
          </a:graphicData>
        </a:graphic>
      </p:graphicFrame>
      <p:sp>
        <p:nvSpPr>
          <p:cNvPr id="2" name="Textfeld 1">
            <a:extLst>
              <a:ext uri="{FF2B5EF4-FFF2-40B4-BE49-F238E27FC236}">
                <a16:creationId xmlns:a16="http://schemas.microsoft.com/office/drawing/2014/main" id="{56BD970F-D7E6-29A7-7BD5-341BC6220530}"/>
              </a:ext>
            </a:extLst>
          </p:cNvPr>
          <p:cNvSpPr txBox="1"/>
          <p:nvPr/>
        </p:nvSpPr>
        <p:spPr>
          <a:xfrm>
            <a:off x="3502993" y="3555976"/>
            <a:ext cx="4421068" cy="338554"/>
          </a:xfrm>
          <a:prstGeom prst="rect">
            <a:avLst/>
          </a:prstGeom>
          <a:noFill/>
        </p:spPr>
        <p:txBody>
          <a:bodyPr wrap="square" rtlCol="0">
            <a:spAutoFit/>
          </a:bodyPr>
          <a:lstStyle/>
          <a:p>
            <a:pPr algn="r"/>
            <a:r>
              <a:rPr lang="de-DE" sz="800" i="1">
                <a:latin typeface="TT Hoves Pro" panose="020B0003020000020203" pitchFamily="34" charset="77"/>
              </a:rPr>
              <a:t>Alle Preise in 4c Gestaltung, zzgl. gesetzliche Mehrwertsteuer.</a:t>
            </a:r>
          </a:p>
          <a:p>
            <a:pPr algn="r"/>
            <a:endParaRPr lang="de-DE" sz="800" i="1"/>
          </a:p>
        </p:txBody>
      </p:sp>
    </p:spTree>
    <p:extLst>
      <p:ext uri="{BB962C8B-B14F-4D97-AF65-F5344CB8AC3E}">
        <p14:creationId xmlns:p14="http://schemas.microsoft.com/office/powerpoint/2010/main" val="283757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0A264-A5E3-84AB-87FA-443F791DFA79}"/>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05A8A483-5636-F381-4776-82133A597AAB}"/>
              </a:ext>
            </a:extLst>
          </p:cNvPr>
          <p:cNvSpPr txBox="1"/>
          <p:nvPr/>
        </p:nvSpPr>
        <p:spPr>
          <a:xfrm>
            <a:off x="483964" y="1320800"/>
            <a:ext cx="4799391" cy="400110"/>
          </a:xfrm>
          <a:prstGeom prst="rect">
            <a:avLst/>
          </a:prstGeom>
          <a:noFill/>
        </p:spPr>
        <p:txBody>
          <a:bodyPr wrap="none" lIns="0" rIns="0" rtlCol="0">
            <a:spAutoFit/>
          </a:bodyPr>
          <a:lstStyle/>
          <a:p>
            <a:r>
              <a:rPr lang="de-DE" sz="2000" b="1">
                <a:latin typeface="TT Hoves Pro" panose="020B0003020000020203" pitchFamily="34" charset="77"/>
              </a:rPr>
              <a:t>Anzeigen regional: Preise und Formate</a:t>
            </a:r>
          </a:p>
        </p:txBody>
      </p:sp>
      <p:graphicFrame>
        <p:nvGraphicFramePr>
          <p:cNvPr id="6" name="Tabelle 5">
            <a:extLst>
              <a:ext uri="{FF2B5EF4-FFF2-40B4-BE49-F238E27FC236}">
                <a16:creationId xmlns:a16="http://schemas.microsoft.com/office/drawing/2014/main" id="{87C7B0B6-BA3E-9F75-33AE-5CAABD902D25}"/>
              </a:ext>
            </a:extLst>
          </p:cNvPr>
          <p:cNvGraphicFramePr>
            <a:graphicFrameLocks noGrp="1"/>
          </p:cNvGraphicFramePr>
          <p:nvPr>
            <p:extLst>
              <p:ext uri="{D42A27DB-BD31-4B8C-83A1-F6EECF244321}">
                <p14:modId xmlns:p14="http://schemas.microsoft.com/office/powerpoint/2010/main" val="3912331580"/>
              </p:ext>
            </p:extLst>
          </p:nvPr>
        </p:nvGraphicFramePr>
        <p:xfrm>
          <a:off x="3165232" y="2032362"/>
          <a:ext cx="6894976" cy="473448"/>
        </p:xfrm>
        <a:graphic>
          <a:graphicData uri="http://schemas.openxmlformats.org/drawingml/2006/table">
            <a:tbl>
              <a:tblPr firstRow="1" bandRow="1">
                <a:tableStyleId>{5C22544A-7EE6-4342-B048-85BDC9FD1C3A}</a:tableStyleId>
              </a:tblPr>
              <a:tblGrid>
                <a:gridCol w="1642008">
                  <a:extLst>
                    <a:ext uri="{9D8B030D-6E8A-4147-A177-3AD203B41FA5}">
                      <a16:colId xmlns:a16="http://schemas.microsoft.com/office/drawing/2014/main" val="1114572175"/>
                    </a:ext>
                  </a:extLst>
                </a:gridCol>
                <a:gridCol w="661575">
                  <a:extLst>
                    <a:ext uri="{9D8B030D-6E8A-4147-A177-3AD203B41FA5}">
                      <a16:colId xmlns:a16="http://schemas.microsoft.com/office/drawing/2014/main" val="3853285980"/>
                    </a:ext>
                  </a:extLst>
                </a:gridCol>
                <a:gridCol w="650631">
                  <a:extLst>
                    <a:ext uri="{9D8B030D-6E8A-4147-A177-3AD203B41FA5}">
                      <a16:colId xmlns:a16="http://schemas.microsoft.com/office/drawing/2014/main" val="968227432"/>
                    </a:ext>
                  </a:extLst>
                </a:gridCol>
                <a:gridCol w="641839">
                  <a:extLst>
                    <a:ext uri="{9D8B030D-6E8A-4147-A177-3AD203B41FA5}">
                      <a16:colId xmlns:a16="http://schemas.microsoft.com/office/drawing/2014/main" val="2168286902"/>
                    </a:ext>
                  </a:extLst>
                </a:gridCol>
                <a:gridCol w="624253">
                  <a:extLst>
                    <a:ext uri="{9D8B030D-6E8A-4147-A177-3AD203B41FA5}">
                      <a16:colId xmlns:a16="http://schemas.microsoft.com/office/drawing/2014/main" val="1826945615"/>
                    </a:ext>
                  </a:extLst>
                </a:gridCol>
                <a:gridCol w="641839">
                  <a:extLst>
                    <a:ext uri="{9D8B030D-6E8A-4147-A177-3AD203B41FA5}">
                      <a16:colId xmlns:a16="http://schemas.microsoft.com/office/drawing/2014/main" val="2212834486"/>
                    </a:ext>
                  </a:extLst>
                </a:gridCol>
                <a:gridCol w="668215">
                  <a:extLst>
                    <a:ext uri="{9D8B030D-6E8A-4147-A177-3AD203B41FA5}">
                      <a16:colId xmlns:a16="http://schemas.microsoft.com/office/drawing/2014/main" val="3061761299"/>
                    </a:ext>
                  </a:extLst>
                </a:gridCol>
                <a:gridCol w="694593">
                  <a:extLst>
                    <a:ext uri="{9D8B030D-6E8A-4147-A177-3AD203B41FA5}">
                      <a16:colId xmlns:a16="http://schemas.microsoft.com/office/drawing/2014/main" val="2520913565"/>
                    </a:ext>
                  </a:extLst>
                </a:gridCol>
                <a:gridCol w="670023">
                  <a:extLst>
                    <a:ext uri="{9D8B030D-6E8A-4147-A177-3AD203B41FA5}">
                      <a16:colId xmlns:a16="http://schemas.microsoft.com/office/drawing/2014/main" val="3079254503"/>
                    </a:ext>
                  </a:extLst>
                </a:gridCol>
              </a:tblGrid>
              <a:tr h="236724">
                <a:tc>
                  <a:txBody>
                    <a:bodyPr/>
                    <a:lstStyle/>
                    <a:p>
                      <a:r>
                        <a:rPr lang="de-DE" sz="800" b="1" i="0">
                          <a:solidFill>
                            <a:schemeClr val="bg1"/>
                          </a:solidFill>
                          <a:latin typeface="TT Hoves Pro" panose="020B0003020000020203" pitchFamily="34" charset="77"/>
                        </a:rPr>
                        <a:t>1/1 Seite 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KST</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BER</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MID</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BAW</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BAY</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NRW</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NIB</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HRS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36724">
                <a:tc>
                  <a:txBody>
                    <a:bodyPr/>
                    <a:lstStyle/>
                    <a:p>
                      <a:r>
                        <a:rPr lang="de-DE" sz="800" b="0" i="0">
                          <a:solidFill>
                            <a:schemeClr val="accent3"/>
                          </a:solidFill>
                          <a:latin typeface="TT Hoves Pro" panose="020B0003020000020203" pitchFamily="34" charset="77"/>
                        </a:rPr>
                        <a:t>Satzspiegel 178 x 235</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2.420 €</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800" b="1" i="0">
                          <a:latin typeface="TT Hoves Pro" panose="020B0003020000020203" pitchFamily="34" charset="77"/>
                        </a:rPr>
                        <a:t>2.700 €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1.860 €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4.620 €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4.680 €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5.520 €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2.640 €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3.660 €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graphicFrame>
        <p:nvGraphicFramePr>
          <p:cNvPr id="8" name="Tabelle 7">
            <a:extLst>
              <a:ext uri="{FF2B5EF4-FFF2-40B4-BE49-F238E27FC236}">
                <a16:creationId xmlns:a16="http://schemas.microsoft.com/office/drawing/2014/main" id="{82F3FDA2-CDC8-CA71-0FCE-4550F67AE03D}"/>
              </a:ext>
            </a:extLst>
          </p:cNvPr>
          <p:cNvGraphicFramePr>
            <a:graphicFrameLocks noGrp="1"/>
          </p:cNvGraphicFramePr>
          <p:nvPr>
            <p:extLst>
              <p:ext uri="{D42A27DB-BD31-4B8C-83A1-F6EECF244321}">
                <p14:modId xmlns:p14="http://schemas.microsoft.com/office/powerpoint/2010/main" val="1320292970"/>
              </p:ext>
            </p:extLst>
          </p:nvPr>
        </p:nvGraphicFramePr>
        <p:xfrm>
          <a:off x="3165231" y="2817262"/>
          <a:ext cx="6894975" cy="717600"/>
        </p:xfrm>
        <a:graphic>
          <a:graphicData uri="http://schemas.openxmlformats.org/drawingml/2006/table">
            <a:tbl>
              <a:tblPr firstRow="1" bandRow="1">
                <a:tableStyleId>{5C22544A-7EE6-4342-B048-85BDC9FD1C3A}</a:tableStyleId>
              </a:tblPr>
              <a:tblGrid>
                <a:gridCol w="1642007">
                  <a:extLst>
                    <a:ext uri="{9D8B030D-6E8A-4147-A177-3AD203B41FA5}">
                      <a16:colId xmlns:a16="http://schemas.microsoft.com/office/drawing/2014/main" val="1114572175"/>
                    </a:ext>
                  </a:extLst>
                </a:gridCol>
                <a:gridCol w="652785">
                  <a:extLst>
                    <a:ext uri="{9D8B030D-6E8A-4147-A177-3AD203B41FA5}">
                      <a16:colId xmlns:a16="http://schemas.microsoft.com/office/drawing/2014/main" val="3853285980"/>
                    </a:ext>
                  </a:extLst>
                </a:gridCol>
                <a:gridCol w="677008">
                  <a:extLst>
                    <a:ext uri="{9D8B030D-6E8A-4147-A177-3AD203B41FA5}">
                      <a16:colId xmlns:a16="http://schemas.microsoft.com/office/drawing/2014/main" val="968227432"/>
                    </a:ext>
                  </a:extLst>
                </a:gridCol>
                <a:gridCol w="624254">
                  <a:extLst>
                    <a:ext uri="{9D8B030D-6E8A-4147-A177-3AD203B41FA5}">
                      <a16:colId xmlns:a16="http://schemas.microsoft.com/office/drawing/2014/main" val="2168286902"/>
                    </a:ext>
                  </a:extLst>
                </a:gridCol>
                <a:gridCol w="624253">
                  <a:extLst>
                    <a:ext uri="{9D8B030D-6E8A-4147-A177-3AD203B41FA5}">
                      <a16:colId xmlns:a16="http://schemas.microsoft.com/office/drawing/2014/main" val="1826945615"/>
                    </a:ext>
                  </a:extLst>
                </a:gridCol>
                <a:gridCol w="650631">
                  <a:extLst>
                    <a:ext uri="{9D8B030D-6E8A-4147-A177-3AD203B41FA5}">
                      <a16:colId xmlns:a16="http://schemas.microsoft.com/office/drawing/2014/main" val="2212834486"/>
                    </a:ext>
                  </a:extLst>
                </a:gridCol>
                <a:gridCol w="677008">
                  <a:extLst>
                    <a:ext uri="{9D8B030D-6E8A-4147-A177-3AD203B41FA5}">
                      <a16:colId xmlns:a16="http://schemas.microsoft.com/office/drawing/2014/main" val="3061761299"/>
                    </a:ext>
                  </a:extLst>
                </a:gridCol>
                <a:gridCol w="694592">
                  <a:extLst>
                    <a:ext uri="{9D8B030D-6E8A-4147-A177-3AD203B41FA5}">
                      <a16:colId xmlns:a16="http://schemas.microsoft.com/office/drawing/2014/main" val="2520913565"/>
                    </a:ext>
                  </a:extLst>
                </a:gridCol>
                <a:gridCol w="652437">
                  <a:extLst>
                    <a:ext uri="{9D8B030D-6E8A-4147-A177-3AD203B41FA5}">
                      <a16:colId xmlns:a16="http://schemas.microsoft.com/office/drawing/2014/main" val="3079254503"/>
                    </a:ext>
                  </a:extLst>
                </a:gridCol>
              </a:tblGrid>
              <a:tr h="84924">
                <a:tc>
                  <a:txBody>
                    <a:bodyPr/>
                    <a:lstStyle/>
                    <a:p>
                      <a:r>
                        <a:rPr lang="de-DE" sz="800" b="1" i="0">
                          <a:solidFill>
                            <a:schemeClr val="bg1"/>
                          </a:solidFill>
                          <a:latin typeface="TT Hoves Pro" panose="020B0003020000020203" pitchFamily="34" charset="77"/>
                        </a:rPr>
                        <a:t>1/2 Seite 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KST</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BER</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MID</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BAW</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BAY</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NRW</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NIB</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HRS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99633">
                <a:tc>
                  <a:txBody>
                    <a:bodyPr/>
                    <a:lstStyle/>
                    <a:p>
                      <a:r>
                        <a:rPr lang="de-DE" sz="800" b="1" i="0">
                          <a:solidFill>
                            <a:schemeClr val="accent3"/>
                          </a:solidFill>
                          <a:latin typeface="TT Hoves Pro" panose="020B0003020000020203" pitchFamily="34" charset="77"/>
                        </a:rPr>
                        <a:t>quer </a:t>
                      </a:r>
                    </a:p>
                    <a:p>
                      <a:r>
                        <a:rPr lang="de-DE" sz="800" b="0" i="0">
                          <a:solidFill>
                            <a:schemeClr val="accent3"/>
                          </a:solidFill>
                          <a:latin typeface="TT Hoves Pro" panose="020B0003020000020203" pitchFamily="34" charset="77"/>
                        </a:rPr>
                        <a:t>Satzspiegel 178 x 109</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1.390 €</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1.550 €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1.070 €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2.660 €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2.700 €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3.180 €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1.520 €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2.100 €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99633">
                <a:tc>
                  <a:txBody>
                    <a:bodyPr/>
                    <a:lstStyle/>
                    <a:p>
                      <a:r>
                        <a:rPr lang="de-DE" sz="800" b="1" i="0">
                          <a:solidFill>
                            <a:schemeClr val="accent3"/>
                          </a:solidFill>
                          <a:latin typeface="TT Hoves Pro" panose="020B0003020000020203" pitchFamily="34" charset="77"/>
                        </a:rPr>
                        <a:t>hoch</a:t>
                      </a:r>
                    </a:p>
                    <a:p>
                      <a:r>
                        <a:rPr lang="de-DE" sz="800" b="0" i="0">
                          <a:solidFill>
                            <a:schemeClr val="accent3"/>
                          </a:solidFill>
                          <a:latin typeface="TT Hoves Pro" panose="020B0003020000020203" pitchFamily="34" charset="77"/>
                        </a:rPr>
                        <a:t>Satzspiegel 85 x 235</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de-DE" sz="800" b="0" i="0">
                        <a:latin typeface="TT Hoves Pro" panose="020B0003020000020203" pitchFamily="34" charset="77"/>
                      </a:endParaRP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sz="900" b="1" i="0">
                        <a:latin typeface="TT Hoves Pro" panose="020B0003020000020203" pitchFamily="34" charset="77"/>
                      </a:endParaRPr>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654498369"/>
                  </a:ext>
                </a:extLst>
              </a:tr>
            </a:tbl>
          </a:graphicData>
        </a:graphic>
      </p:graphicFrame>
      <p:sp>
        <p:nvSpPr>
          <p:cNvPr id="13" name="Textfeld 12">
            <a:extLst>
              <a:ext uri="{FF2B5EF4-FFF2-40B4-BE49-F238E27FC236}">
                <a16:creationId xmlns:a16="http://schemas.microsoft.com/office/drawing/2014/main" id="{82C69ACB-482A-5388-1E38-02358FF704B0}"/>
              </a:ext>
            </a:extLst>
          </p:cNvPr>
          <p:cNvSpPr txBox="1"/>
          <p:nvPr/>
        </p:nvSpPr>
        <p:spPr>
          <a:xfrm>
            <a:off x="483964" y="5256728"/>
            <a:ext cx="4352192" cy="1659109"/>
          </a:xfrm>
          <a:prstGeom prst="rect">
            <a:avLst/>
          </a:prstGeom>
          <a:noFill/>
        </p:spPr>
        <p:txBody>
          <a:bodyPr wrap="square" lIns="0" rIns="0" rtlCol="0">
            <a:spAutoFit/>
          </a:bodyPr>
          <a:lstStyle/>
          <a:p>
            <a:pPr>
              <a:lnSpc>
                <a:spcPct val="114000"/>
              </a:lnSpc>
            </a:pPr>
            <a:r>
              <a:rPr lang="de-DE" sz="1000" b="1">
                <a:latin typeface="TT Hoves Pro" panose="020B0003020000020203" pitchFamily="34" charset="77"/>
              </a:rPr>
              <a:t>Neue regionale Struktur </a:t>
            </a:r>
          </a:p>
          <a:p>
            <a:pPr>
              <a:lnSpc>
                <a:spcPct val="114000"/>
              </a:lnSpc>
            </a:pPr>
            <a:r>
              <a:rPr lang="de-DE" sz="1000" b="1">
                <a:latin typeface="TT Hoves Pro" panose="020B0003020000020203" pitchFamily="34" charset="77"/>
              </a:rPr>
              <a:t>KST (Küste): </a:t>
            </a:r>
            <a:r>
              <a:rPr lang="de-DE" sz="1000">
                <a:latin typeface="TT Hoves Pro" panose="020B0003020000020203" pitchFamily="34" charset="77"/>
              </a:rPr>
              <a:t>Schleswig-Holstein, Hamburg, Mecklenburg-Vorpommern </a:t>
            </a:r>
            <a:r>
              <a:rPr lang="de-DE" sz="1000" b="1">
                <a:latin typeface="TT Hoves Pro" panose="020B0003020000020203" pitchFamily="34" charset="77"/>
              </a:rPr>
              <a:t>BER: </a:t>
            </a:r>
            <a:r>
              <a:rPr lang="de-DE" sz="1000">
                <a:latin typeface="TT Hoves Pro" panose="020B0003020000020203" pitchFamily="34" charset="77"/>
              </a:rPr>
              <a:t>Berlin, Brandenburg </a:t>
            </a:r>
          </a:p>
          <a:p>
            <a:pPr>
              <a:lnSpc>
                <a:spcPct val="114000"/>
              </a:lnSpc>
            </a:pPr>
            <a:r>
              <a:rPr lang="de-DE" sz="1000" b="1">
                <a:latin typeface="TT Hoves Pro" panose="020B0003020000020203" pitchFamily="34" charset="77"/>
              </a:rPr>
              <a:t>MID (Mitteldeutschland): </a:t>
            </a:r>
            <a:r>
              <a:rPr lang="de-DE" sz="1000">
                <a:latin typeface="TT Hoves Pro" panose="020B0003020000020203" pitchFamily="34" charset="77"/>
              </a:rPr>
              <a:t>Sachsen, Sachsen-Anhalt, Thüringen </a:t>
            </a:r>
          </a:p>
          <a:p>
            <a:pPr>
              <a:lnSpc>
                <a:spcPct val="114000"/>
              </a:lnSpc>
            </a:pPr>
            <a:r>
              <a:rPr lang="de-DE" sz="1000" b="1">
                <a:latin typeface="TT Hoves Pro" panose="020B0003020000020203" pitchFamily="34" charset="77"/>
              </a:rPr>
              <a:t>BAW: </a:t>
            </a:r>
            <a:r>
              <a:rPr lang="de-DE" sz="1000">
                <a:latin typeface="TT Hoves Pro" panose="020B0003020000020203" pitchFamily="34" charset="77"/>
              </a:rPr>
              <a:t>Baden-Württemberg </a:t>
            </a:r>
          </a:p>
          <a:p>
            <a:pPr>
              <a:lnSpc>
                <a:spcPct val="114000"/>
              </a:lnSpc>
            </a:pPr>
            <a:r>
              <a:rPr lang="de-DE" sz="1000" b="1">
                <a:latin typeface="TT Hoves Pro" panose="020B0003020000020203" pitchFamily="34" charset="77"/>
              </a:rPr>
              <a:t>BAY: </a:t>
            </a:r>
            <a:r>
              <a:rPr lang="de-DE" sz="1000">
                <a:latin typeface="TT Hoves Pro" panose="020B0003020000020203" pitchFamily="34" charset="77"/>
              </a:rPr>
              <a:t>Bayern</a:t>
            </a:r>
          </a:p>
          <a:p>
            <a:pPr>
              <a:lnSpc>
                <a:spcPct val="114000"/>
              </a:lnSpc>
            </a:pPr>
            <a:r>
              <a:rPr lang="de-DE" sz="1000" b="1">
                <a:latin typeface="TT Hoves Pro" panose="020B0003020000020203" pitchFamily="34" charset="77"/>
              </a:rPr>
              <a:t>NRW:</a:t>
            </a:r>
            <a:r>
              <a:rPr lang="de-DE" sz="1000">
                <a:latin typeface="TT Hoves Pro" panose="020B0003020000020203" pitchFamily="34" charset="77"/>
              </a:rPr>
              <a:t> Nordrhein-Westfalen </a:t>
            </a:r>
          </a:p>
          <a:p>
            <a:pPr>
              <a:lnSpc>
                <a:spcPct val="114000"/>
              </a:lnSpc>
            </a:pPr>
            <a:r>
              <a:rPr lang="de-DE" sz="1000" b="1">
                <a:latin typeface="TT Hoves Pro" panose="020B0003020000020203" pitchFamily="34" charset="77"/>
              </a:rPr>
              <a:t>NIB: </a:t>
            </a:r>
            <a:r>
              <a:rPr lang="de-DE" sz="1000">
                <a:latin typeface="TT Hoves Pro" panose="020B0003020000020203" pitchFamily="34" charset="77"/>
              </a:rPr>
              <a:t>Niedersachsen, Bremen </a:t>
            </a:r>
          </a:p>
          <a:p>
            <a:pPr>
              <a:lnSpc>
                <a:spcPct val="114000"/>
              </a:lnSpc>
            </a:pPr>
            <a:r>
              <a:rPr lang="de-DE" sz="1000" b="1">
                <a:latin typeface="TT Hoves Pro" panose="020B0003020000020203" pitchFamily="34" charset="77"/>
              </a:rPr>
              <a:t>HRS: </a:t>
            </a:r>
            <a:r>
              <a:rPr lang="de-DE" sz="1000">
                <a:latin typeface="TT Hoves Pro" panose="020B0003020000020203" pitchFamily="34" charset="77"/>
              </a:rPr>
              <a:t>Hessen, Rheinland-Pfalz, Saarland</a:t>
            </a:r>
          </a:p>
        </p:txBody>
      </p:sp>
      <p:graphicFrame>
        <p:nvGraphicFramePr>
          <p:cNvPr id="3" name="Tabelle 2">
            <a:extLst>
              <a:ext uri="{FF2B5EF4-FFF2-40B4-BE49-F238E27FC236}">
                <a16:creationId xmlns:a16="http://schemas.microsoft.com/office/drawing/2014/main" id="{58C01F94-B8A8-1AE3-F16C-9406FCF6FA89}"/>
              </a:ext>
            </a:extLst>
          </p:cNvPr>
          <p:cNvGraphicFramePr>
            <a:graphicFrameLocks noGrp="1"/>
          </p:cNvGraphicFramePr>
          <p:nvPr>
            <p:extLst>
              <p:ext uri="{D42A27DB-BD31-4B8C-83A1-F6EECF244321}">
                <p14:modId xmlns:p14="http://schemas.microsoft.com/office/powerpoint/2010/main" val="1201440998"/>
              </p:ext>
            </p:extLst>
          </p:nvPr>
        </p:nvGraphicFramePr>
        <p:xfrm>
          <a:off x="3165231" y="3821756"/>
          <a:ext cx="6894975" cy="473448"/>
        </p:xfrm>
        <a:graphic>
          <a:graphicData uri="http://schemas.openxmlformats.org/drawingml/2006/table">
            <a:tbl>
              <a:tblPr firstRow="1" bandRow="1">
                <a:tableStyleId>{5C22544A-7EE6-4342-B048-85BDC9FD1C3A}</a:tableStyleId>
              </a:tblPr>
              <a:tblGrid>
                <a:gridCol w="1642007">
                  <a:extLst>
                    <a:ext uri="{9D8B030D-6E8A-4147-A177-3AD203B41FA5}">
                      <a16:colId xmlns:a16="http://schemas.microsoft.com/office/drawing/2014/main" val="1114572175"/>
                    </a:ext>
                  </a:extLst>
                </a:gridCol>
                <a:gridCol w="661577">
                  <a:extLst>
                    <a:ext uri="{9D8B030D-6E8A-4147-A177-3AD203B41FA5}">
                      <a16:colId xmlns:a16="http://schemas.microsoft.com/office/drawing/2014/main" val="3853285980"/>
                    </a:ext>
                  </a:extLst>
                </a:gridCol>
                <a:gridCol w="685800">
                  <a:extLst>
                    <a:ext uri="{9D8B030D-6E8A-4147-A177-3AD203B41FA5}">
                      <a16:colId xmlns:a16="http://schemas.microsoft.com/office/drawing/2014/main" val="968227432"/>
                    </a:ext>
                  </a:extLst>
                </a:gridCol>
                <a:gridCol w="624254">
                  <a:extLst>
                    <a:ext uri="{9D8B030D-6E8A-4147-A177-3AD203B41FA5}">
                      <a16:colId xmlns:a16="http://schemas.microsoft.com/office/drawing/2014/main" val="2168286902"/>
                    </a:ext>
                  </a:extLst>
                </a:gridCol>
                <a:gridCol w="615462">
                  <a:extLst>
                    <a:ext uri="{9D8B030D-6E8A-4147-A177-3AD203B41FA5}">
                      <a16:colId xmlns:a16="http://schemas.microsoft.com/office/drawing/2014/main" val="1826945615"/>
                    </a:ext>
                  </a:extLst>
                </a:gridCol>
                <a:gridCol w="650631">
                  <a:extLst>
                    <a:ext uri="{9D8B030D-6E8A-4147-A177-3AD203B41FA5}">
                      <a16:colId xmlns:a16="http://schemas.microsoft.com/office/drawing/2014/main" val="2212834486"/>
                    </a:ext>
                  </a:extLst>
                </a:gridCol>
                <a:gridCol w="677007">
                  <a:extLst>
                    <a:ext uri="{9D8B030D-6E8A-4147-A177-3AD203B41FA5}">
                      <a16:colId xmlns:a16="http://schemas.microsoft.com/office/drawing/2014/main" val="3061761299"/>
                    </a:ext>
                  </a:extLst>
                </a:gridCol>
                <a:gridCol w="698430">
                  <a:extLst>
                    <a:ext uri="{9D8B030D-6E8A-4147-A177-3AD203B41FA5}">
                      <a16:colId xmlns:a16="http://schemas.microsoft.com/office/drawing/2014/main" val="2520913565"/>
                    </a:ext>
                  </a:extLst>
                </a:gridCol>
                <a:gridCol w="639807">
                  <a:extLst>
                    <a:ext uri="{9D8B030D-6E8A-4147-A177-3AD203B41FA5}">
                      <a16:colId xmlns:a16="http://schemas.microsoft.com/office/drawing/2014/main" val="3079254503"/>
                    </a:ext>
                  </a:extLst>
                </a:gridCol>
              </a:tblGrid>
              <a:tr h="236724">
                <a:tc>
                  <a:txBody>
                    <a:bodyPr/>
                    <a:lstStyle/>
                    <a:p>
                      <a:r>
                        <a:rPr lang="de-DE" sz="800" b="1" i="0">
                          <a:solidFill>
                            <a:schemeClr val="bg1"/>
                          </a:solidFill>
                          <a:latin typeface="TT Hoves Pro" panose="020B0003020000020203" pitchFamily="34" charset="77"/>
                        </a:rPr>
                        <a:t>1/4 Seite 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KST</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BER</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MID</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BAW</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BAY</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NRW</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NIB</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HRS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36724">
                <a:tc>
                  <a:txBody>
                    <a:bodyPr/>
                    <a:lstStyle/>
                    <a:p>
                      <a:r>
                        <a:rPr lang="de-DE" sz="800" b="0" i="0">
                          <a:solidFill>
                            <a:schemeClr val="accent3"/>
                          </a:solidFill>
                          <a:latin typeface="TT Hoves Pro" panose="020B0003020000020203" pitchFamily="34" charset="77"/>
                        </a:rPr>
                        <a:t>Satzspiegel 85 x 109</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700 €</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800" b="1" i="0">
                          <a:latin typeface="TT Hoves Pro" panose="020B0003020000020203" pitchFamily="34" charset="77"/>
                        </a:rPr>
                        <a:t>780 €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535 €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1.330 €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1.345 €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1.600 €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760 €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1.050 €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pic>
        <p:nvPicPr>
          <p:cNvPr id="1026" name="Picture 2">
            <a:extLst>
              <a:ext uri="{FF2B5EF4-FFF2-40B4-BE49-F238E27FC236}">
                <a16:creationId xmlns:a16="http://schemas.microsoft.com/office/drawing/2014/main" id="{0A9B6174-1739-0E93-F40E-4FD8CA7138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964" y="3627727"/>
            <a:ext cx="2171314" cy="1447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0134ACE-7FF4-89EC-C428-B39FB66192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65" y="1992487"/>
            <a:ext cx="2171314" cy="1447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elle 14">
            <a:extLst>
              <a:ext uri="{FF2B5EF4-FFF2-40B4-BE49-F238E27FC236}">
                <a16:creationId xmlns:a16="http://schemas.microsoft.com/office/drawing/2014/main" id="{7A7F0416-F406-7434-8188-825618B85F45}"/>
              </a:ext>
            </a:extLst>
          </p:cNvPr>
          <p:cNvGraphicFramePr>
            <a:graphicFrameLocks noGrp="1"/>
          </p:cNvGraphicFramePr>
          <p:nvPr>
            <p:extLst>
              <p:ext uri="{D42A27DB-BD31-4B8C-83A1-F6EECF244321}">
                <p14:modId xmlns:p14="http://schemas.microsoft.com/office/powerpoint/2010/main" val="2845254222"/>
              </p:ext>
            </p:extLst>
          </p:nvPr>
        </p:nvGraphicFramePr>
        <p:xfrm>
          <a:off x="3165231" y="4566970"/>
          <a:ext cx="6894975" cy="473448"/>
        </p:xfrm>
        <a:graphic>
          <a:graphicData uri="http://schemas.openxmlformats.org/drawingml/2006/table">
            <a:tbl>
              <a:tblPr firstRow="1" bandRow="1">
                <a:tableStyleId>{5C22544A-7EE6-4342-B048-85BDC9FD1C3A}</a:tableStyleId>
              </a:tblPr>
              <a:tblGrid>
                <a:gridCol w="1642007">
                  <a:extLst>
                    <a:ext uri="{9D8B030D-6E8A-4147-A177-3AD203B41FA5}">
                      <a16:colId xmlns:a16="http://schemas.microsoft.com/office/drawing/2014/main" val="1114572175"/>
                    </a:ext>
                  </a:extLst>
                </a:gridCol>
                <a:gridCol w="670370">
                  <a:extLst>
                    <a:ext uri="{9D8B030D-6E8A-4147-A177-3AD203B41FA5}">
                      <a16:colId xmlns:a16="http://schemas.microsoft.com/office/drawing/2014/main" val="3853285980"/>
                    </a:ext>
                  </a:extLst>
                </a:gridCol>
                <a:gridCol w="677007">
                  <a:extLst>
                    <a:ext uri="{9D8B030D-6E8A-4147-A177-3AD203B41FA5}">
                      <a16:colId xmlns:a16="http://schemas.microsoft.com/office/drawing/2014/main" val="968227432"/>
                    </a:ext>
                  </a:extLst>
                </a:gridCol>
                <a:gridCol w="641839">
                  <a:extLst>
                    <a:ext uri="{9D8B030D-6E8A-4147-A177-3AD203B41FA5}">
                      <a16:colId xmlns:a16="http://schemas.microsoft.com/office/drawing/2014/main" val="2168286902"/>
                    </a:ext>
                  </a:extLst>
                </a:gridCol>
                <a:gridCol w="615461">
                  <a:extLst>
                    <a:ext uri="{9D8B030D-6E8A-4147-A177-3AD203B41FA5}">
                      <a16:colId xmlns:a16="http://schemas.microsoft.com/office/drawing/2014/main" val="1826945615"/>
                    </a:ext>
                  </a:extLst>
                </a:gridCol>
                <a:gridCol w="641839">
                  <a:extLst>
                    <a:ext uri="{9D8B030D-6E8A-4147-A177-3AD203B41FA5}">
                      <a16:colId xmlns:a16="http://schemas.microsoft.com/office/drawing/2014/main" val="2212834486"/>
                    </a:ext>
                  </a:extLst>
                </a:gridCol>
                <a:gridCol w="677008">
                  <a:extLst>
                    <a:ext uri="{9D8B030D-6E8A-4147-A177-3AD203B41FA5}">
                      <a16:colId xmlns:a16="http://schemas.microsoft.com/office/drawing/2014/main" val="3061761299"/>
                    </a:ext>
                  </a:extLst>
                </a:gridCol>
                <a:gridCol w="689637">
                  <a:extLst>
                    <a:ext uri="{9D8B030D-6E8A-4147-A177-3AD203B41FA5}">
                      <a16:colId xmlns:a16="http://schemas.microsoft.com/office/drawing/2014/main" val="2520913565"/>
                    </a:ext>
                  </a:extLst>
                </a:gridCol>
                <a:gridCol w="639807">
                  <a:extLst>
                    <a:ext uri="{9D8B030D-6E8A-4147-A177-3AD203B41FA5}">
                      <a16:colId xmlns:a16="http://schemas.microsoft.com/office/drawing/2014/main" val="3079254503"/>
                    </a:ext>
                  </a:extLst>
                </a:gridCol>
              </a:tblGrid>
              <a:tr h="236724">
                <a:tc>
                  <a:txBody>
                    <a:bodyPr/>
                    <a:lstStyle/>
                    <a:p>
                      <a:r>
                        <a:rPr lang="de-DE" sz="800" b="1" i="0">
                          <a:solidFill>
                            <a:schemeClr val="bg1"/>
                          </a:solidFill>
                          <a:latin typeface="TT Hoves Pro" panose="020B0003020000020203" pitchFamily="34" charset="77"/>
                        </a:rPr>
                        <a:t>1/8 Seite 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KST</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BER</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MID</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BAW</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BAY</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NRW</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NIB</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800" b="1" i="0">
                          <a:solidFill>
                            <a:schemeClr val="bg1"/>
                          </a:solidFill>
                          <a:latin typeface="TT Hoves Pro" panose="020B0003020000020203" pitchFamily="34" charset="77"/>
                        </a:rPr>
                        <a:t>HRS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36724">
                <a:tc>
                  <a:txBody>
                    <a:bodyPr/>
                    <a:lstStyle/>
                    <a:p>
                      <a:r>
                        <a:rPr lang="de-DE" sz="800" b="0" i="0">
                          <a:solidFill>
                            <a:schemeClr val="accent3"/>
                          </a:solidFill>
                          <a:latin typeface="TT Hoves Pro" panose="020B0003020000020203" pitchFamily="34" charset="77"/>
                        </a:rPr>
                        <a:t>Satzspiegel 85 x 48</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350 €</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800" b="1" i="0">
                          <a:latin typeface="TT Hoves Pro" panose="020B0003020000020203" pitchFamily="34" charset="77"/>
                        </a:rPr>
                        <a:t>390 €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270 €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665 €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670 €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800 €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380 €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800" b="1" i="0">
                          <a:latin typeface="TT Hoves Pro" panose="020B0003020000020203" pitchFamily="34" charset="77"/>
                        </a:rPr>
                        <a:t> 530 €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cxnSp>
        <p:nvCxnSpPr>
          <p:cNvPr id="17" name="Gerader Verbinder 16">
            <a:extLst>
              <a:ext uri="{FF2B5EF4-FFF2-40B4-BE49-F238E27FC236}">
                <a16:creationId xmlns:a16="http://schemas.microsoft.com/office/drawing/2014/main" id="{EEE9EFAF-FC3B-3A2E-B6D8-2BA9FE9FACBE}"/>
              </a:ext>
            </a:extLst>
          </p:cNvPr>
          <p:cNvCxnSpPr/>
          <p:nvPr/>
        </p:nvCxnSpPr>
        <p:spPr>
          <a:xfrm>
            <a:off x="3165231" y="3534862"/>
            <a:ext cx="6894975"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8" name="Gerader Verbinder 17">
            <a:extLst>
              <a:ext uri="{FF2B5EF4-FFF2-40B4-BE49-F238E27FC236}">
                <a16:creationId xmlns:a16="http://schemas.microsoft.com/office/drawing/2014/main" id="{CF62CD1A-0D70-1A20-0EE1-C3E8ACE623DD}"/>
              </a:ext>
            </a:extLst>
          </p:cNvPr>
          <p:cNvCxnSpPr/>
          <p:nvPr/>
        </p:nvCxnSpPr>
        <p:spPr>
          <a:xfrm>
            <a:off x="3165231" y="2505810"/>
            <a:ext cx="6894975"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9" name="Gerader Verbinder 18">
            <a:extLst>
              <a:ext uri="{FF2B5EF4-FFF2-40B4-BE49-F238E27FC236}">
                <a16:creationId xmlns:a16="http://schemas.microsoft.com/office/drawing/2014/main" id="{1E9C2E4F-2211-49E0-3A09-E1020D8E57B6}"/>
              </a:ext>
            </a:extLst>
          </p:cNvPr>
          <p:cNvCxnSpPr/>
          <p:nvPr/>
        </p:nvCxnSpPr>
        <p:spPr>
          <a:xfrm>
            <a:off x="3165231" y="4298137"/>
            <a:ext cx="6894975"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0" name="Gerader Verbinder 19">
            <a:extLst>
              <a:ext uri="{FF2B5EF4-FFF2-40B4-BE49-F238E27FC236}">
                <a16:creationId xmlns:a16="http://schemas.microsoft.com/office/drawing/2014/main" id="{D6DF172B-8738-923F-E017-C6ACB000454A}"/>
              </a:ext>
            </a:extLst>
          </p:cNvPr>
          <p:cNvCxnSpPr/>
          <p:nvPr/>
        </p:nvCxnSpPr>
        <p:spPr>
          <a:xfrm>
            <a:off x="3165231" y="5040418"/>
            <a:ext cx="6894975"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id="{B24B750C-F5E4-BF2F-E910-6B31B7AC0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4" name="Textfeld 3">
            <a:extLst>
              <a:ext uri="{FF2B5EF4-FFF2-40B4-BE49-F238E27FC236}">
                <a16:creationId xmlns:a16="http://schemas.microsoft.com/office/drawing/2014/main" id="{AC4174B0-5C78-AD8C-C442-CD839B8CA10D}"/>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
        <p:nvSpPr>
          <p:cNvPr id="9" name="Rechteck 8">
            <a:extLst>
              <a:ext uri="{FF2B5EF4-FFF2-40B4-BE49-F238E27FC236}">
                <a16:creationId xmlns:a16="http://schemas.microsoft.com/office/drawing/2014/main" id="{182809D5-4DB6-9F4A-1707-8F9D7FE68A52}"/>
              </a:ext>
            </a:extLst>
          </p:cNvPr>
          <p:cNvSpPr/>
          <p:nvPr/>
        </p:nvSpPr>
        <p:spPr>
          <a:xfrm>
            <a:off x="7359161" y="5852029"/>
            <a:ext cx="2754185" cy="934410"/>
          </a:xfrm>
          <a:prstGeom prst="rect">
            <a:avLst/>
          </a:prstGeom>
          <a:solidFill>
            <a:srgbClr val="65818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C49027-6854-D09A-84DF-9C95BEA91D9F}"/>
              </a:ext>
            </a:extLst>
          </p:cNvPr>
          <p:cNvSpPr txBox="1"/>
          <p:nvPr/>
        </p:nvSpPr>
        <p:spPr>
          <a:xfrm>
            <a:off x="7390875" y="5893401"/>
            <a:ext cx="2630182" cy="861774"/>
          </a:xfrm>
          <a:prstGeom prst="rect">
            <a:avLst/>
          </a:prstGeom>
          <a:noFill/>
        </p:spPr>
        <p:txBody>
          <a:bodyPr wrap="square" lIns="91440" tIns="45720" rIns="91440" bIns="45720" anchor="t">
            <a:spAutoFit/>
          </a:bodyPr>
          <a:lstStyle/>
          <a:p>
            <a:r>
              <a:rPr lang="de-DE" sz="900" b="1">
                <a:solidFill>
                  <a:schemeClr val="bg1"/>
                </a:solidFill>
                <a:latin typeface="TT Hoves Pro" panose="020B0003020000020203" pitchFamily="34" charset="77"/>
              </a:rPr>
              <a:t>Platzierungen </a:t>
            </a:r>
            <a:r>
              <a:rPr lang="de-DE" sz="900">
                <a:solidFill>
                  <a:schemeClr val="bg1"/>
                </a:solidFill>
                <a:latin typeface="TT Hoves Pro" panose="020B0003020000020203" pitchFamily="34" charset="77"/>
              </a:rPr>
              <a:t>sind limitiert und nicht exklusiv, Die Anzeigen werden in der Rubrik „Regionales Angebot“ platziert   </a:t>
            </a:r>
          </a:p>
          <a:p>
            <a:pPr>
              <a:spcBef>
                <a:spcPts val="600"/>
              </a:spcBef>
            </a:pPr>
            <a:r>
              <a:rPr lang="de-DE" sz="900" b="1">
                <a:solidFill>
                  <a:schemeClr val="bg1"/>
                </a:solidFill>
                <a:latin typeface="TT Hoves Pro" panose="020B0003020000020203" pitchFamily="34" charset="77"/>
              </a:rPr>
              <a:t>Rabatte </a:t>
            </a:r>
            <a:r>
              <a:rPr lang="de-DE" sz="900">
                <a:solidFill>
                  <a:schemeClr val="bg1"/>
                </a:solidFill>
                <a:latin typeface="TT Hoves Pro" panose="020B0003020000020203" pitchFamily="34" charset="77"/>
              </a:rPr>
              <a:t>gelten gleichlautend wie in der Gesamtausgabe, siehe Seite 9</a:t>
            </a:r>
          </a:p>
        </p:txBody>
      </p:sp>
      <p:sp>
        <p:nvSpPr>
          <p:cNvPr id="11" name="Textfeld 10">
            <a:extLst>
              <a:ext uri="{FF2B5EF4-FFF2-40B4-BE49-F238E27FC236}">
                <a16:creationId xmlns:a16="http://schemas.microsoft.com/office/drawing/2014/main" id="{1E37DCBA-05B3-25FD-ED78-0F650B71F47F}"/>
              </a:ext>
            </a:extLst>
          </p:cNvPr>
          <p:cNvSpPr txBox="1"/>
          <p:nvPr/>
        </p:nvSpPr>
        <p:spPr>
          <a:xfrm>
            <a:off x="5692278" y="5087451"/>
            <a:ext cx="4421068" cy="338554"/>
          </a:xfrm>
          <a:prstGeom prst="rect">
            <a:avLst/>
          </a:prstGeom>
          <a:noFill/>
        </p:spPr>
        <p:txBody>
          <a:bodyPr wrap="square" rtlCol="0">
            <a:spAutoFit/>
          </a:bodyPr>
          <a:lstStyle/>
          <a:p>
            <a:pPr algn="r"/>
            <a:r>
              <a:rPr lang="de-DE" sz="800" i="1">
                <a:latin typeface="TT Hoves Pro" panose="020B0003020000020203" pitchFamily="34" charset="77"/>
              </a:rPr>
              <a:t>Alle Preise in 4c Gestaltung, zzgl. gesetzliche Mehrwertsteuer.</a:t>
            </a:r>
          </a:p>
          <a:p>
            <a:pPr algn="r"/>
            <a:endParaRPr lang="de-DE" sz="800" i="1"/>
          </a:p>
        </p:txBody>
      </p:sp>
    </p:spTree>
    <p:extLst>
      <p:ext uri="{BB962C8B-B14F-4D97-AF65-F5344CB8AC3E}">
        <p14:creationId xmlns:p14="http://schemas.microsoft.com/office/powerpoint/2010/main" val="209012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170F8-E9C9-3B40-00E7-E750842DC24A}"/>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02B11766-61FB-965D-769C-A1A417B64E1C}"/>
              </a:ext>
            </a:extLst>
          </p:cNvPr>
          <p:cNvSpPr txBox="1"/>
          <p:nvPr/>
        </p:nvSpPr>
        <p:spPr>
          <a:xfrm>
            <a:off x="654884" y="1320800"/>
            <a:ext cx="5539978" cy="400110"/>
          </a:xfrm>
          <a:prstGeom prst="rect">
            <a:avLst/>
          </a:prstGeom>
          <a:noFill/>
        </p:spPr>
        <p:txBody>
          <a:bodyPr wrap="none" lIns="0" rIns="0" rtlCol="0">
            <a:spAutoFit/>
          </a:bodyPr>
          <a:lstStyle/>
          <a:p>
            <a:r>
              <a:rPr lang="de-DE" sz="2000" b="1">
                <a:latin typeface="TT Hoves Pro" panose="020B0003020000020203" pitchFamily="34" charset="77"/>
              </a:rPr>
              <a:t>Stellenanzeigen: Formate und Preise	Print</a:t>
            </a:r>
            <a:r>
              <a:rPr lang="de-DE" sz="2000" b="1">
                <a:solidFill>
                  <a:schemeClr val="accent5"/>
                </a:solidFill>
                <a:latin typeface="TT Hoves Pro" panose="020B0003020000020203" pitchFamily="34" charset="77"/>
              </a:rPr>
              <a:t>	</a:t>
            </a:r>
          </a:p>
        </p:txBody>
      </p:sp>
      <p:graphicFrame>
        <p:nvGraphicFramePr>
          <p:cNvPr id="6" name="Tabelle 5">
            <a:extLst>
              <a:ext uri="{FF2B5EF4-FFF2-40B4-BE49-F238E27FC236}">
                <a16:creationId xmlns:a16="http://schemas.microsoft.com/office/drawing/2014/main" id="{3B946D53-1829-47FD-10B2-7A63DDCD4F75}"/>
              </a:ext>
            </a:extLst>
          </p:cNvPr>
          <p:cNvGraphicFramePr>
            <a:graphicFrameLocks noGrp="1"/>
          </p:cNvGraphicFramePr>
          <p:nvPr>
            <p:extLst>
              <p:ext uri="{D42A27DB-BD31-4B8C-83A1-F6EECF244321}">
                <p14:modId xmlns:p14="http://schemas.microsoft.com/office/powerpoint/2010/main" val="1991523534"/>
              </p:ext>
            </p:extLst>
          </p:nvPr>
        </p:nvGraphicFramePr>
        <p:xfrm>
          <a:off x="3372329" y="1924569"/>
          <a:ext cx="3397156" cy="468000"/>
        </p:xfrm>
        <a:graphic>
          <a:graphicData uri="http://schemas.openxmlformats.org/drawingml/2006/table">
            <a:tbl>
              <a:tblPr firstRow="1" bandRow="1">
                <a:tableStyleId>{5C22544A-7EE6-4342-B048-85BDC9FD1C3A}</a:tableStyleId>
              </a:tblPr>
              <a:tblGrid>
                <a:gridCol w="883148">
                  <a:extLst>
                    <a:ext uri="{9D8B030D-6E8A-4147-A177-3AD203B41FA5}">
                      <a16:colId xmlns:a16="http://schemas.microsoft.com/office/drawing/2014/main" val="1114572175"/>
                    </a:ext>
                  </a:extLst>
                </a:gridCol>
                <a:gridCol w="1802808">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234000">
                <a:tc>
                  <a:txBody>
                    <a:bodyPr/>
                    <a:lstStyle/>
                    <a:p>
                      <a:r>
                        <a:rPr lang="de-DE" sz="1200" b="1" i="0">
                          <a:solidFill>
                            <a:schemeClr val="bg1"/>
                          </a:solidFill>
                          <a:latin typeface="+mn-lt"/>
                        </a:rPr>
                        <a:t>1/1 Seite</a:t>
                      </a:r>
                    </a:p>
                  </a:txBody>
                  <a:tcPr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Breite x Höhe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Preis</a:t>
                      </a:r>
                    </a:p>
                  </a:txBody>
                  <a:tcPr marT="18000" marB="18000" anchor="ctr">
                    <a:lnL w="635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34000">
                <a:tc>
                  <a:txBody>
                    <a:bodyPr/>
                    <a:lstStyle/>
                    <a:p>
                      <a:r>
                        <a:rPr lang="de-DE" sz="1200" b="1" i="0">
                          <a:solidFill>
                            <a:schemeClr val="bg1"/>
                          </a:solidFill>
                          <a:latin typeface="+mn-lt"/>
                        </a:rPr>
                        <a:t>hoch</a:t>
                      </a:r>
                      <a:endParaRPr lang="de-DE" sz="1200" b="0" i="0">
                        <a:solidFill>
                          <a:schemeClr val="bg1"/>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178 mm x 238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latin typeface="+mn-lt"/>
                        </a:rPr>
                        <a:t>6.600 €</a:t>
                      </a:r>
                    </a:p>
                  </a:txBody>
                  <a:tcPr marT="18000" marB="18000">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graphicFrame>
        <p:nvGraphicFramePr>
          <p:cNvPr id="7" name="Tabelle 6">
            <a:extLst>
              <a:ext uri="{FF2B5EF4-FFF2-40B4-BE49-F238E27FC236}">
                <a16:creationId xmlns:a16="http://schemas.microsoft.com/office/drawing/2014/main" id="{E4B66CA6-B7F9-B4F0-1B23-A12D5F76941D}"/>
              </a:ext>
            </a:extLst>
          </p:cNvPr>
          <p:cNvGraphicFramePr>
            <a:graphicFrameLocks noGrp="1"/>
          </p:cNvGraphicFramePr>
          <p:nvPr>
            <p:extLst>
              <p:ext uri="{D42A27DB-BD31-4B8C-83A1-F6EECF244321}">
                <p14:modId xmlns:p14="http://schemas.microsoft.com/office/powerpoint/2010/main" val="1720036518"/>
              </p:ext>
            </p:extLst>
          </p:nvPr>
        </p:nvGraphicFramePr>
        <p:xfrm>
          <a:off x="3372329" y="2613468"/>
          <a:ext cx="3420000" cy="684000"/>
        </p:xfrm>
        <a:graphic>
          <a:graphicData uri="http://schemas.openxmlformats.org/drawingml/2006/table">
            <a:tbl>
              <a:tblPr firstRow="1" bandRow="1">
                <a:tableStyleId>{5C22544A-7EE6-4342-B048-85BDC9FD1C3A}</a:tableStyleId>
              </a:tblPr>
              <a:tblGrid>
                <a:gridCol w="906790">
                  <a:extLst>
                    <a:ext uri="{9D8B030D-6E8A-4147-A177-3AD203B41FA5}">
                      <a16:colId xmlns:a16="http://schemas.microsoft.com/office/drawing/2014/main" val="1114572175"/>
                    </a:ext>
                  </a:extLst>
                </a:gridCol>
                <a:gridCol w="1797228">
                  <a:extLst>
                    <a:ext uri="{9D8B030D-6E8A-4147-A177-3AD203B41FA5}">
                      <a16:colId xmlns:a16="http://schemas.microsoft.com/office/drawing/2014/main" val="3853285980"/>
                    </a:ext>
                  </a:extLst>
                </a:gridCol>
                <a:gridCol w="715982">
                  <a:extLst>
                    <a:ext uri="{9D8B030D-6E8A-4147-A177-3AD203B41FA5}">
                      <a16:colId xmlns:a16="http://schemas.microsoft.com/office/drawing/2014/main" val="968227432"/>
                    </a:ext>
                  </a:extLst>
                </a:gridCol>
              </a:tblGrid>
              <a:tr h="228000">
                <a:tc>
                  <a:txBody>
                    <a:bodyPr/>
                    <a:lstStyle/>
                    <a:p>
                      <a:r>
                        <a:rPr lang="de-DE" sz="1200" b="1" i="0">
                          <a:solidFill>
                            <a:schemeClr val="bg1"/>
                          </a:solidFill>
                          <a:latin typeface="+mn-lt"/>
                        </a:rPr>
                        <a:t>1/2 Seite</a:t>
                      </a:r>
                    </a:p>
                  </a:txBody>
                  <a:tcPr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Breite x Höhe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Preis</a:t>
                      </a:r>
                    </a:p>
                  </a:txBody>
                  <a:tcPr marT="18000" marB="18000" anchor="ctr">
                    <a:lnL w="635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28000">
                <a:tc>
                  <a:txBody>
                    <a:bodyPr/>
                    <a:lstStyle/>
                    <a:p>
                      <a:r>
                        <a:rPr lang="de-DE" sz="1200" b="1" i="0">
                          <a:solidFill>
                            <a:schemeClr val="bg1"/>
                          </a:solidFill>
                          <a:latin typeface="+mn-lt"/>
                        </a:rPr>
                        <a:t>quer</a:t>
                      </a:r>
                      <a:endParaRPr lang="de-DE" sz="1200" b="0" i="0">
                        <a:solidFill>
                          <a:schemeClr val="bg1"/>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178 mm x 115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de-DE" sz="1200" b="1" i="0">
                          <a:latin typeface="+mn-lt"/>
                        </a:rPr>
                        <a:t>3.900 €</a:t>
                      </a:r>
                    </a:p>
                  </a:txBody>
                  <a:tcPr marT="18000" marB="18000" anchor="ctr">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228000">
                <a:tc>
                  <a:txBody>
                    <a:bodyPr/>
                    <a:lstStyle/>
                    <a:p>
                      <a:r>
                        <a:rPr lang="de-DE" sz="1200" b="1" i="0">
                          <a:solidFill>
                            <a:schemeClr val="bg1"/>
                          </a:solidFill>
                          <a:latin typeface="+mn-lt"/>
                        </a:rPr>
                        <a:t>hoch</a:t>
                      </a: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85 mm x 238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sz="900" b="1" i="0">
                        <a:latin typeface="TT Hoves Pro" panose="020B0003020000020203" pitchFamily="34" charset="77"/>
                      </a:endParaRPr>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498369"/>
                  </a:ext>
                </a:extLst>
              </a:tr>
            </a:tbl>
          </a:graphicData>
        </a:graphic>
      </p:graphicFrame>
      <p:graphicFrame>
        <p:nvGraphicFramePr>
          <p:cNvPr id="10" name="Tabelle 9">
            <a:extLst>
              <a:ext uri="{FF2B5EF4-FFF2-40B4-BE49-F238E27FC236}">
                <a16:creationId xmlns:a16="http://schemas.microsoft.com/office/drawing/2014/main" id="{70165FFC-20AD-E3FD-7B52-491B02F25D8B}"/>
              </a:ext>
            </a:extLst>
          </p:cNvPr>
          <p:cNvGraphicFramePr>
            <a:graphicFrameLocks noGrp="1"/>
          </p:cNvGraphicFramePr>
          <p:nvPr>
            <p:extLst>
              <p:ext uri="{D42A27DB-BD31-4B8C-83A1-F6EECF244321}">
                <p14:modId xmlns:p14="http://schemas.microsoft.com/office/powerpoint/2010/main" val="1928349924"/>
              </p:ext>
            </p:extLst>
          </p:nvPr>
        </p:nvGraphicFramePr>
        <p:xfrm>
          <a:off x="3372329" y="3615241"/>
          <a:ext cx="3420000" cy="468000"/>
        </p:xfrm>
        <a:graphic>
          <a:graphicData uri="http://schemas.openxmlformats.org/drawingml/2006/table">
            <a:tbl>
              <a:tblPr firstRow="1" bandRow="1">
                <a:tableStyleId>{5C22544A-7EE6-4342-B048-85BDC9FD1C3A}</a:tableStyleId>
              </a:tblPr>
              <a:tblGrid>
                <a:gridCol w="915641">
                  <a:extLst>
                    <a:ext uri="{9D8B030D-6E8A-4147-A177-3AD203B41FA5}">
                      <a16:colId xmlns:a16="http://schemas.microsoft.com/office/drawing/2014/main" val="1114572175"/>
                    </a:ext>
                  </a:extLst>
                </a:gridCol>
                <a:gridCol w="1788377">
                  <a:extLst>
                    <a:ext uri="{9D8B030D-6E8A-4147-A177-3AD203B41FA5}">
                      <a16:colId xmlns:a16="http://schemas.microsoft.com/office/drawing/2014/main" val="3853285980"/>
                    </a:ext>
                  </a:extLst>
                </a:gridCol>
                <a:gridCol w="715982">
                  <a:extLst>
                    <a:ext uri="{9D8B030D-6E8A-4147-A177-3AD203B41FA5}">
                      <a16:colId xmlns:a16="http://schemas.microsoft.com/office/drawing/2014/main" val="968227432"/>
                    </a:ext>
                  </a:extLst>
                </a:gridCol>
              </a:tblGrid>
              <a:tr h="234000">
                <a:tc>
                  <a:txBody>
                    <a:bodyPr/>
                    <a:lstStyle/>
                    <a:p>
                      <a:r>
                        <a:rPr lang="de-DE" sz="1200" b="1" i="0">
                          <a:solidFill>
                            <a:schemeClr val="bg1"/>
                          </a:solidFill>
                          <a:latin typeface="+mn-lt"/>
                        </a:rPr>
                        <a:t>1/4 Seite </a:t>
                      </a:r>
                    </a:p>
                  </a:txBody>
                  <a:tcPr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Breite x Höhe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Preis</a:t>
                      </a:r>
                    </a:p>
                  </a:txBody>
                  <a:tcPr marT="18000" marB="18000" anchor="ctr">
                    <a:lnL w="635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34000">
                <a:tc>
                  <a:txBody>
                    <a:bodyPr/>
                    <a:lstStyle/>
                    <a:p>
                      <a:endParaRPr lang="de-DE" sz="1200" b="0" i="0">
                        <a:solidFill>
                          <a:schemeClr val="accent3"/>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85 mm x 115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latin typeface="+mn-lt"/>
                        </a:rPr>
                        <a:t>2.600 €</a:t>
                      </a:r>
                    </a:p>
                  </a:txBody>
                  <a:tcPr marT="18000" marB="18000">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sp>
        <p:nvSpPr>
          <p:cNvPr id="21" name="Rechteck 20">
            <a:extLst>
              <a:ext uri="{FF2B5EF4-FFF2-40B4-BE49-F238E27FC236}">
                <a16:creationId xmlns:a16="http://schemas.microsoft.com/office/drawing/2014/main" id="{87514B56-D2AC-F6B7-BFAF-78236A4C1256}"/>
              </a:ext>
            </a:extLst>
          </p:cNvPr>
          <p:cNvSpPr/>
          <p:nvPr/>
        </p:nvSpPr>
        <p:spPr>
          <a:xfrm>
            <a:off x="1064524" y="6373504"/>
            <a:ext cx="266505" cy="3411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FC9DBF2C-FCCC-C988-2D71-534311406D0B}"/>
              </a:ext>
            </a:extLst>
          </p:cNvPr>
          <p:cNvSpPr txBox="1"/>
          <p:nvPr/>
        </p:nvSpPr>
        <p:spPr>
          <a:xfrm>
            <a:off x="5905650" y="6803901"/>
            <a:ext cx="4421068" cy="338554"/>
          </a:xfrm>
          <a:prstGeom prst="rect">
            <a:avLst/>
          </a:prstGeom>
          <a:noFill/>
        </p:spPr>
        <p:txBody>
          <a:bodyPr wrap="square" rtlCol="0">
            <a:spAutoFit/>
          </a:bodyPr>
          <a:lstStyle/>
          <a:p>
            <a:pPr algn="r"/>
            <a:r>
              <a:rPr lang="de-DE" sz="800" i="1">
                <a:latin typeface="TT Hoves Pro" panose="020B0003020000020203" pitchFamily="34" charset="77"/>
              </a:rPr>
              <a:t>Alle Preise in 4c Gestaltung, zzgl. gesetzliche Mehrwertsteuer.</a:t>
            </a:r>
          </a:p>
          <a:p>
            <a:pPr algn="r"/>
            <a:endParaRPr lang="de-DE" sz="800" i="1"/>
          </a:p>
        </p:txBody>
      </p:sp>
      <p:pic>
        <p:nvPicPr>
          <p:cNvPr id="18" name="Picture 2">
            <a:extLst>
              <a:ext uri="{FF2B5EF4-FFF2-40B4-BE49-F238E27FC236}">
                <a16:creationId xmlns:a16="http://schemas.microsoft.com/office/drawing/2014/main" id="{C5B27356-2E8B-F66A-7C16-15FC341928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22" y="3586413"/>
            <a:ext cx="2171314" cy="14475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37DD19CF-FA9E-3F17-1346-9254374C7C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22" y="1897768"/>
            <a:ext cx="2171314" cy="144754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5C23CC0-F3F8-302D-2B15-2906E19602E7}"/>
              </a:ext>
            </a:extLst>
          </p:cNvPr>
          <p:cNvSpPr txBox="1"/>
          <p:nvPr/>
        </p:nvSpPr>
        <p:spPr>
          <a:xfrm>
            <a:off x="213213" y="228600"/>
            <a:ext cx="2889156" cy="652721"/>
          </a:xfrm>
          <a:prstGeom prst="rect">
            <a:avLst/>
          </a:prstGeom>
          <a:solidFill>
            <a:schemeClr val="bg1"/>
          </a:solidFill>
        </p:spPr>
        <p:txBody>
          <a:bodyPr wrap="square" rtlCol="0">
            <a:spAutoFit/>
          </a:bodyPr>
          <a:lstStyle/>
          <a:p>
            <a:endParaRPr lang="de-DE"/>
          </a:p>
        </p:txBody>
      </p:sp>
      <p:graphicFrame>
        <p:nvGraphicFramePr>
          <p:cNvPr id="15" name="Tabelle 14">
            <a:extLst>
              <a:ext uri="{FF2B5EF4-FFF2-40B4-BE49-F238E27FC236}">
                <a16:creationId xmlns:a16="http://schemas.microsoft.com/office/drawing/2014/main" id="{3E6CCF0A-A13E-BECF-CE07-599046EB2674}"/>
              </a:ext>
            </a:extLst>
          </p:cNvPr>
          <p:cNvGraphicFramePr>
            <a:graphicFrameLocks noGrp="1"/>
          </p:cNvGraphicFramePr>
          <p:nvPr>
            <p:extLst>
              <p:ext uri="{D42A27DB-BD31-4B8C-83A1-F6EECF244321}">
                <p14:modId xmlns:p14="http://schemas.microsoft.com/office/powerpoint/2010/main" val="3392257269"/>
              </p:ext>
            </p:extLst>
          </p:nvPr>
        </p:nvGraphicFramePr>
        <p:xfrm>
          <a:off x="3372329" y="4354054"/>
          <a:ext cx="3419999" cy="468000"/>
        </p:xfrm>
        <a:graphic>
          <a:graphicData uri="http://schemas.openxmlformats.org/drawingml/2006/table">
            <a:tbl>
              <a:tblPr firstRow="1" bandRow="1">
                <a:tableStyleId>{5C22544A-7EE6-4342-B048-85BDC9FD1C3A}</a:tableStyleId>
              </a:tblPr>
              <a:tblGrid>
                <a:gridCol w="924492">
                  <a:extLst>
                    <a:ext uri="{9D8B030D-6E8A-4147-A177-3AD203B41FA5}">
                      <a16:colId xmlns:a16="http://schemas.microsoft.com/office/drawing/2014/main" val="1114572175"/>
                    </a:ext>
                  </a:extLst>
                </a:gridCol>
                <a:gridCol w="1779525">
                  <a:extLst>
                    <a:ext uri="{9D8B030D-6E8A-4147-A177-3AD203B41FA5}">
                      <a16:colId xmlns:a16="http://schemas.microsoft.com/office/drawing/2014/main" val="3853285980"/>
                    </a:ext>
                  </a:extLst>
                </a:gridCol>
                <a:gridCol w="715982">
                  <a:extLst>
                    <a:ext uri="{9D8B030D-6E8A-4147-A177-3AD203B41FA5}">
                      <a16:colId xmlns:a16="http://schemas.microsoft.com/office/drawing/2014/main" val="968227432"/>
                    </a:ext>
                  </a:extLst>
                </a:gridCol>
              </a:tblGrid>
              <a:tr h="234000">
                <a:tc>
                  <a:txBody>
                    <a:bodyPr/>
                    <a:lstStyle/>
                    <a:p>
                      <a:r>
                        <a:rPr lang="de-DE" sz="1200" b="1" i="0">
                          <a:solidFill>
                            <a:schemeClr val="bg1"/>
                          </a:solidFill>
                          <a:latin typeface="+mn-lt"/>
                        </a:rPr>
                        <a:t>1/8 Seite </a:t>
                      </a:r>
                    </a:p>
                  </a:txBody>
                  <a:tcPr marT="18000" marB="1800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Breite x Höhe</a:t>
                      </a: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200" b="1" i="0">
                          <a:solidFill>
                            <a:schemeClr val="bg1"/>
                          </a:solidFill>
                          <a:latin typeface="+mn-lt"/>
                        </a:rPr>
                        <a:t>Preis</a:t>
                      </a: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234000">
                <a:tc>
                  <a:txBody>
                    <a:bodyPr/>
                    <a:lstStyle/>
                    <a:p>
                      <a:endParaRPr lang="de-DE" sz="1200" b="0" i="0">
                        <a:solidFill>
                          <a:schemeClr val="accent3"/>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85 mm x 53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latin typeface="+mn-lt"/>
                        </a:rPr>
                        <a:t>1.300 €</a:t>
                      </a:r>
                    </a:p>
                  </a:txBody>
                  <a:tcPr marT="18000" marB="18000">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sp>
        <p:nvSpPr>
          <p:cNvPr id="25" name="Rechteck 24">
            <a:extLst>
              <a:ext uri="{FF2B5EF4-FFF2-40B4-BE49-F238E27FC236}">
                <a16:creationId xmlns:a16="http://schemas.microsoft.com/office/drawing/2014/main" id="{A75607D6-C840-A26C-3DC7-B94D15A06CB6}"/>
              </a:ext>
            </a:extLst>
          </p:cNvPr>
          <p:cNvSpPr/>
          <p:nvPr/>
        </p:nvSpPr>
        <p:spPr>
          <a:xfrm>
            <a:off x="7369631" y="1919085"/>
            <a:ext cx="2883696" cy="1785104"/>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707A47D5-67AA-F616-F2B7-475D9E500A4D}"/>
              </a:ext>
            </a:extLst>
          </p:cNvPr>
          <p:cNvSpPr txBox="1"/>
          <p:nvPr/>
        </p:nvSpPr>
        <p:spPr>
          <a:xfrm>
            <a:off x="7489155" y="1995165"/>
            <a:ext cx="2630182" cy="1785104"/>
          </a:xfrm>
          <a:prstGeom prst="rect">
            <a:avLst/>
          </a:prstGeom>
          <a:noFill/>
        </p:spPr>
        <p:txBody>
          <a:bodyPr wrap="square" lIns="91440" tIns="45720" rIns="91440" bIns="45720" anchor="t">
            <a:spAutoFit/>
          </a:bodyPr>
          <a:lstStyle/>
          <a:p>
            <a:r>
              <a:rPr lang="de-DE" sz="1100">
                <a:solidFill>
                  <a:schemeClr val="bg1"/>
                </a:solidFill>
                <a:latin typeface="TT Hoves Pro"/>
              </a:rPr>
              <a:t>Stellenanzeigen werden deutschlandweit veröffentlicht. Die Größen der Anzeigen in Print sind gemäß Schema und der aufgelisteten Formate festgeschrieben. </a:t>
            </a:r>
          </a:p>
          <a:p>
            <a:r>
              <a:rPr lang="de-DE" sz="1100">
                <a:solidFill>
                  <a:schemeClr val="bg1"/>
                </a:solidFill>
                <a:latin typeface="TT Hoves Pro"/>
              </a:rPr>
              <a:t>Mindestschriftgröße 8 Punkt im Fließtext der Anzeige. </a:t>
            </a:r>
          </a:p>
          <a:p>
            <a:r>
              <a:rPr lang="de-DE" sz="1100">
                <a:solidFill>
                  <a:schemeClr val="bg1"/>
                </a:solidFill>
                <a:latin typeface="TT Hoves Pro"/>
              </a:rPr>
              <a:t>Die Preise sind nicht rabattfähig. </a:t>
            </a:r>
          </a:p>
          <a:p>
            <a:r>
              <a:rPr lang="de-DE" sz="1100">
                <a:solidFill>
                  <a:schemeClr val="bg1"/>
                </a:solidFill>
                <a:latin typeface="TT Hoves Pro"/>
              </a:rPr>
              <a:t>Wir gewähren 15% Agenturprovision. 	 </a:t>
            </a:r>
            <a:endParaRPr lang="de-DE" sz="1100">
              <a:solidFill>
                <a:schemeClr val="bg1"/>
              </a:solidFill>
              <a:latin typeface="Aptos"/>
            </a:endParaRPr>
          </a:p>
        </p:txBody>
      </p:sp>
      <p:sp>
        <p:nvSpPr>
          <p:cNvPr id="30" name="Textfeld 29">
            <a:extLst>
              <a:ext uri="{FF2B5EF4-FFF2-40B4-BE49-F238E27FC236}">
                <a16:creationId xmlns:a16="http://schemas.microsoft.com/office/drawing/2014/main" id="{0E9AA1C4-C184-0A5F-B43B-0621FA35A413}"/>
              </a:ext>
            </a:extLst>
          </p:cNvPr>
          <p:cNvSpPr txBox="1"/>
          <p:nvPr/>
        </p:nvSpPr>
        <p:spPr>
          <a:xfrm>
            <a:off x="3286755" y="5262177"/>
            <a:ext cx="6523996" cy="1800493"/>
          </a:xfrm>
          <a:prstGeom prst="rect">
            <a:avLst/>
          </a:prstGeom>
          <a:noFill/>
        </p:spPr>
        <p:txBody>
          <a:bodyPr wrap="square">
            <a:spAutoFit/>
          </a:bodyPr>
          <a:lstStyle/>
          <a:p>
            <a:pPr>
              <a:spcAft>
                <a:spcPts val="600"/>
              </a:spcAft>
              <a:buNone/>
            </a:pPr>
            <a:r>
              <a:rPr lang="de-DE" sz="2000" b="1">
                <a:solidFill>
                  <a:schemeClr val="accent3"/>
                </a:solidFill>
                <a:effectLst/>
                <a:latin typeface="TT Hoves Pro" panose="020B0604020202020204" charset="0"/>
              </a:rPr>
              <a:t>Print/Online-Kombinationen</a:t>
            </a:r>
          </a:p>
          <a:p>
            <a:pPr marL="285750" indent="-285750">
              <a:spcAft>
                <a:spcPts val="300"/>
              </a:spcAft>
              <a:buFont typeface="Arial" panose="020B0604020202020204" pitchFamily="34" charset="0"/>
              <a:buChar char="•"/>
            </a:pPr>
            <a:r>
              <a:rPr lang="de-DE" sz="1200" b="1">
                <a:solidFill>
                  <a:schemeClr val="accent5"/>
                </a:solidFill>
                <a:latin typeface="TT Hoves Pro" panose="020B0604020202020204" charset="0"/>
              </a:rPr>
              <a:t>Aufpreis 450,- €</a:t>
            </a:r>
          </a:p>
          <a:p>
            <a:pPr marL="285750" indent="-285750">
              <a:spcAft>
                <a:spcPts val="300"/>
              </a:spcAft>
              <a:buFont typeface="Arial" panose="020B0604020202020204" pitchFamily="34" charset="0"/>
              <a:buChar char="•"/>
            </a:pPr>
            <a:r>
              <a:rPr lang="de-DE" sz="1200" b="1">
                <a:solidFill>
                  <a:schemeClr val="accent5"/>
                </a:solidFill>
                <a:latin typeface="TT Hoves Pro" panose="020B0604020202020204" charset="0"/>
              </a:rPr>
              <a:t>nur für identische Inhalte</a:t>
            </a:r>
          </a:p>
          <a:p>
            <a:pPr marL="285750" indent="-285750">
              <a:spcAft>
                <a:spcPts val="300"/>
              </a:spcAft>
              <a:buFont typeface="Arial" panose="020B0604020202020204" pitchFamily="34" charset="0"/>
              <a:buChar char="•"/>
            </a:pPr>
            <a:r>
              <a:rPr lang="de-DE" sz="1200" b="1">
                <a:solidFill>
                  <a:schemeClr val="accent5"/>
                </a:solidFill>
                <a:latin typeface="TT Hoves Pro" panose="020B0604020202020204" charset="0"/>
              </a:rPr>
              <a:t>Laufzeit 30 Tage</a:t>
            </a:r>
          </a:p>
          <a:p>
            <a:pPr marL="285750" indent="-285750">
              <a:spcAft>
                <a:spcPts val="300"/>
              </a:spcAft>
              <a:buFont typeface="Arial" panose="020B0604020202020204" pitchFamily="34" charset="0"/>
              <a:buChar char="•"/>
            </a:pPr>
            <a:r>
              <a:rPr lang="de-DE" sz="1200" b="1">
                <a:solidFill>
                  <a:schemeClr val="accent5"/>
                </a:solidFill>
                <a:latin typeface="TT Hoves Pro" panose="020B0604020202020204" charset="0"/>
              </a:rPr>
              <a:t>Liveschaltung frühestens 2 Wochen vor ET der Printausgabe möglich</a:t>
            </a:r>
          </a:p>
          <a:p>
            <a:pPr marL="285750" indent="-285750">
              <a:spcAft>
                <a:spcPts val="300"/>
              </a:spcAft>
              <a:buFont typeface="Arial" panose="020B0604020202020204" pitchFamily="34" charset="0"/>
              <a:buChar char="•"/>
            </a:pPr>
            <a:r>
              <a:rPr lang="de-DE" sz="1200" b="1">
                <a:solidFill>
                  <a:schemeClr val="accent5"/>
                </a:solidFill>
                <a:latin typeface="TT Hoves Pro" panose="020B0604020202020204" charset="0"/>
              </a:rPr>
              <a:t>Buchung zum Anzeigenschluss der Print-Ausgabe	</a:t>
            </a:r>
            <a:r>
              <a:rPr lang="de-DE" sz="1400" b="1">
                <a:latin typeface="TT Hoves Pro" panose="020B0604020202020204" charset="0"/>
              </a:rPr>
              <a:t>	</a:t>
            </a:r>
            <a:r>
              <a:rPr lang="de-DE" sz="1400" b="1">
                <a:effectLst/>
                <a:latin typeface="TT Hoves Pro" panose="020B0604020202020204" charset="0"/>
              </a:rPr>
              <a:t>	 </a:t>
            </a:r>
          </a:p>
        </p:txBody>
      </p:sp>
      <p:sp>
        <p:nvSpPr>
          <p:cNvPr id="33" name="Textfeld 32">
            <a:extLst>
              <a:ext uri="{FF2B5EF4-FFF2-40B4-BE49-F238E27FC236}">
                <a16:creationId xmlns:a16="http://schemas.microsoft.com/office/drawing/2014/main" id="{370BAA13-79C5-9737-B048-3D8BE07CEDB3}"/>
              </a:ext>
            </a:extLst>
          </p:cNvPr>
          <p:cNvSpPr txBox="1"/>
          <p:nvPr/>
        </p:nvSpPr>
        <p:spPr>
          <a:xfrm>
            <a:off x="741729" y="1981609"/>
            <a:ext cx="924448" cy="1245600"/>
          </a:xfrm>
          <a:prstGeom prst="rect">
            <a:avLst/>
          </a:prstGeom>
          <a:solidFill>
            <a:schemeClr val="accent5"/>
          </a:solidFill>
        </p:spPr>
        <p:txBody>
          <a:bodyPr wrap="square" rtlCol="0">
            <a:spAutoFit/>
          </a:bodyPr>
          <a:lstStyle/>
          <a:p>
            <a:endParaRPr lang="de-DE"/>
          </a:p>
        </p:txBody>
      </p:sp>
      <p:sp>
        <p:nvSpPr>
          <p:cNvPr id="34" name="Textfeld 33">
            <a:extLst>
              <a:ext uri="{FF2B5EF4-FFF2-40B4-BE49-F238E27FC236}">
                <a16:creationId xmlns:a16="http://schemas.microsoft.com/office/drawing/2014/main" id="{BDDD357C-38D4-6604-4525-58D1E2B94CD5}"/>
              </a:ext>
            </a:extLst>
          </p:cNvPr>
          <p:cNvSpPr txBox="1"/>
          <p:nvPr/>
        </p:nvSpPr>
        <p:spPr>
          <a:xfrm>
            <a:off x="1823776" y="1981608"/>
            <a:ext cx="446400" cy="1245600"/>
          </a:xfrm>
          <a:prstGeom prst="rect">
            <a:avLst/>
          </a:prstGeom>
          <a:solidFill>
            <a:schemeClr val="accent5"/>
          </a:solidFill>
        </p:spPr>
        <p:txBody>
          <a:bodyPr wrap="square" rtlCol="0">
            <a:spAutoFit/>
          </a:bodyPr>
          <a:lstStyle/>
          <a:p>
            <a:endParaRPr lang="de-DE"/>
          </a:p>
        </p:txBody>
      </p:sp>
      <p:sp>
        <p:nvSpPr>
          <p:cNvPr id="35" name="Textfeld 34">
            <a:extLst>
              <a:ext uri="{FF2B5EF4-FFF2-40B4-BE49-F238E27FC236}">
                <a16:creationId xmlns:a16="http://schemas.microsoft.com/office/drawing/2014/main" id="{F1318E56-A2F5-3A9C-353A-E3F6DD63FFBC}"/>
              </a:ext>
            </a:extLst>
          </p:cNvPr>
          <p:cNvSpPr txBox="1"/>
          <p:nvPr/>
        </p:nvSpPr>
        <p:spPr>
          <a:xfrm>
            <a:off x="2304252" y="1982032"/>
            <a:ext cx="446400" cy="1245600"/>
          </a:xfrm>
          <a:prstGeom prst="rect">
            <a:avLst/>
          </a:prstGeom>
          <a:solidFill>
            <a:schemeClr val="accent5"/>
          </a:solidFill>
        </p:spPr>
        <p:txBody>
          <a:bodyPr wrap="square" rtlCol="0">
            <a:spAutoFit/>
          </a:bodyPr>
          <a:lstStyle/>
          <a:p>
            <a:endParaRPr lang="de-DE"/>
          </a:p>
        </p:txBody>
      </p:sp>
      <p:sp>
        <p:nvSpPr>
          <p:cNvPr id="38" name="Textfeld 37">
            <a:extLst>
              <a:ext uri="{FF2B5EF4-FFF2-40B4-BE49-F238E27FC236}">
                <a16:creationId xmlns:a16="http://schemas.microsoft.com/office/drawing/2014/main" id="{D68018E5-948B-2D37-A18F-6AD987D1F942}"/>
              </a:ext>
            </a:extLst>
          </p:cNvPr>
          <p:cNvSpPr txBox="1"/>
          <p:nvPr/>
        </p:nvSpPr>
        <p:spPr>
          <a:xfrm>
            <a:off x="739467" y="3667001"/>
            <a:ext cx="446400" cy="1245600"/>
          </a:xfrm>
          <a:prstGeom prst="rect">
            <a:avLst/>
          </a:prstGeom>
          <a:solidFill>
            <a:schemeClr val="accent5"/>
          </a:solidFill>
        </p:spPr>
        <p:txBody>
          <a:bodyPr wrap="square" rtlCol="0">
            <a:spAutoFit/>
          </a:bodyPr>
          <a:lstStyle/>
          <a:p>
            <a:endParaRPr lang="de-DE"/>
          </a:p>
        </p:txBody>
      </p:sp>
      <p:sp>
        <p:nvSpPr>
          <p:cNvPr id="40" name="Textfeld 39">
            <a:extLst>
              <a:ext uri="{FF2B5EF4-FFF2-40B4-BE49-F238E27FC236}">
                <a16:creationId xmlns:a16="http://schemas.microsoft.com/office/drawing/2014/main" id="{27669A31-32B5-F15E-367D-3DC90CD71CCF}"/>
              </a:ext>
            </a:extLst>
          </p:cNvPr>
          <p:cNvSpPr txBox="1"/>
          <p:nvPr/>
        </p:nvSpPr>
        <p:spPr>
          <a:xfrm>
            <a:off x="1823243" y="3664195"/>
            <a:ext cx="928800" cy="601200"/>
          </a:xfrm>
          <a:prstGeom prst="rect">
            <a:avLst/>
          </a:prstGeom>
          <a:solidFill>
            <a:schemeClr val="accent5"/>
          </a:solidFill>
        </p:spPr>
        <p:txBody>
          <a:bodyPr wrap="square" rtlCol="0">
            <a:spAutoFit/>
          </a:bodyPr>
          <a:lstStyle/>
          <a:p>
            <a:endParaRPr lang="de-DE"/>
          </a:p>
        </p:txBody>
      </p:sp>
      <p:sp>
        <p:nvSpPr>
          <p:cNvPr id="42" name="Textfeld 41">
            <a:extLst>
              <a:ext uri="{FF2B5EF4-FFF2-40B4-BE49-F238E27FC236}">
                <a16:creationId xmlns:a16="http://schemas.microsoft.com/office/drawing/2014/main" id="{725C2F23-C724-9DDB-E0A8-8A1711EAE02C}"/>
              </a:ext>
            </a:extLst>
          </p:cNvPr>
          <p:cNvSpPr txBox="1"/>
          <p:nvPr/>
        </p:nvSpPr>
        <p:spPr>
          <a:xfrm>
            <a:off x="1222745" y="3666861"/>
            <a:ext cx="446400" cy="604800"/>
          </a:xfrm>
          <a:prstGeom prst="rect">
            <a:avLst/>
          </a:prstGeom>
          <a:solidFill>
            <a:schemeClr val="accent5"/>
          </a:solidFill>
        </p:spPr>
        <p:txBody>
          <a:bodyPr wrap="square" rtlCol="0">
            <a:spAutoFit/>
          </a:bodyPr>
          <a:lstStyle/>
          <a:p>
            <a:endParaRPr lang="de-DE"/>
          </a:p>
        </p:txBody>
      </p:sp>
      <p:sp>
        <p:nvSpPr>
          <p:cNvPr id="43" name="Textfeld 42">
            <a:extLst>
              <a:ext uri="{FF2B5EF4-FFF2-40B4-BE49-F238E27FC236}">
                <a16:creationId xmlns:a16="http://schemas.microsoft.com/office/drawing/2014/main" id="{3AB3F109-CDD8-F7DC-A3D2-0EE279F85763}"/>
              </a:ext>
            </a:extLst>
          </p:cNvPr>
          <p:cNvSpPr txBox="1"/>
          <p:nvPr/>
        </p:nvSpPr>
        <p:spPr>
          <a:xfrm>
            <a:off x="1222745" y="4305507"/>
            <a:ext cx="446400" cy="604800"/>
          </a:xfrm>
          <a:prstGeom prst="rect">
            <a:avLst/>
          </a:prstGeom>
          <a:solidFill>
            <a:schemeClr val="accent5"/>
          </a:solidFill>
        </p:spPr>
        <p:txBody>
          <a:bodyPr wrap="square" rtlCol="0">
            <a:spAutoFit/>
          </a:bodyPr>
          <a:lstStyle/>
          <a:p>
            <a:endParaRPr lang="de-DE"/>
          </a:p>
        </p:txBody>
      </p:sp>
      <p:sp>
        <p:nvSpPr>
          <p:cNvPr id="44" name="Textfeld 43">
            <a:extLst>
              <a:ext uri="{FF2B5EF4-FFF2-40B4-BE49-F238E27FC236}">
                <a16:creationId xmlns:a16="http://schemas.microsoft.com/office/drawing/2014/main" id="{B55A9BF7-468D-2AC4-CCF6-25BB95E90A8E}"/>
              </a:ext>
            </a:extLst>
          </p:cNvPr>
          <p:cNvSpPr txBox="1"/>
          <p:nvPr/>
        </p:nvSpPr>
        <p:spPr>
          <a:xfrm>
            <a:off x="1826581" y="4303875"/>
            <a:ext cx="446400" cy="601200"/>
          </a:xfrm>
          <a:prstGeom prst="rect">
            <a:avLst/>
          </a:prstGeom>
          <a:solidFill>
            <a:schemeClr val="accent5"/>
          </a:solidFill>
        </p:spPr>
        <p:txBody>
          <a:bodyPr wrap="square" rtlCol="0">
            <a:spAutoFit/>
          </a:bodyPr>
          <a:lstStyle/>
          <a:p>
            <a:endParaRPr lang="de-DE"/>
          </a:p>
        </p:txBody>
      </p:sp>
      <p:sp>
        <p:nvSpPr>
          <p:cNvPr id="4" name="Textfeld 3">
            <a:extLst>
              <a:ext uri="{FF2B5EF4-FFF2-40B4-BE49-F238E27FC236}">
                <a16:creationId xmlns:a16="http://schemas.microsoft.com/office/drawing/2014/main" id="{6432D62D-673A-55B2-AFAE-232D052AFBCC}"/>
              </a:ext>
            </a:extLst>
          </p:cNvPr>
          <p:cNvSpPr txBox="1"/>
          <p:nvPr/>
        </p:nvSpPr>
        <p:spPr>
          <a:xfrm>
            <a:off x="2304198" y="4299867"/>
            <a:ext cx="446400" cy="288000"/>
          </a:xfrm>
          <a:prstGeom prst="rect">
            <a:avLst/>
          </a:prstGeom>
          <a:solidFill>
            <a:schemeClr val="accent5"/>
          </a:solidFill>
        </p:spPr>
        <p:txBody>
          <a:bodyPr wrap="square" rtlCol="0">
            <a:spAutoFit/>
          </a:bodyPr>
          <a:lstStyle/>
          <a:p>
            <a:endParaRPr lang="de-DE"/>
          </a:p>
        </p:txBody>
      </p:sp>
      <p:sp>
        <p:nvSpPr>
          <p:cNvPr id="8" name="Textfeld 7">
            <a:extLst>
              <a:ext uri="{FF2B5EF4-FFF2-40B4-BE49-F238E27FC236}">
                <a16:creationId xmlns:a16="http://schemas.microsoft.com/office/drawing/2014/main" id="{59DC2AA7-C894-2B46-D941-5ED6835FF634}"/>
              </a:ext>
            </a:extLst>
          </p:cNvPr>
          <p:cNvSpPr txBox="1"/>
          <p:nvPr/>
        </p:nvSpPr>
        <p:spPr>
          <a:xfrm>
            <a:off x="2304198" y="4618377"/>
            <a:ext cx="446400" cy="288000"/>
          </a:xfrm>
          <a:prstGeom prst="rect">
            <a:avLst/>
          </a:prstGeom>
          <a:solidFill>
            <a:schemeClr val="accent5"/>
          </a:solidFill>
        </p:spPr>
        <p:txBody>
          <a:bodyPr wrap="square" rtlCol="0">
            <a:spAutoFit/>
          </a:bodyPr>
          <a:lstStyle/>
          <a:p>
            <a:endParaRPr lang="de-DE"/>
          </a:p>
        </p:txBody>
      </p:sp>
      <p:pic>
        <p:nvPicPr>
          <p:cNvPr id="9" name="Grafik 8">
            <a:extLst>
              <a:ext uri="{FF2B5EF4-FFF2-40B4-BE49-F238E27FC236}">
                <a16:creationId xmlns:a16="http://schemas.microsoft.com/office/drawing/2014/main" id="{D838CF44-B1D4-4890-2CAA-C11BE91F66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3" name="Textfeld 2">
            <a:extLst>
              <a:ext uri="{FF2B5EF4-FFF2-40B4-BE49-F238E27FC236}">
                <a16:creationId xmlns:a16="http://schemas.microsoft.com/office/drawing/2014/main" id="{49879CDF-F567-0CE2-6C6E-9577636A8315}"/>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11672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718B0-B26D-CDD1-8CC6-6A63DFDDB47D}"/>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4FF47729-90DF-F03C-1DAD-75091937582E}"/>
              </a:ext>
            </a:extLst>
          </p:cNvPr>
          <p:cNvSpPr txBox="1"/>
          <p:nvPr/>
        </p:nvSpPr>
        <p:spPr>
          <a:xfrm>
            <a:off x="654884" y="1320800"/>
            <a:ext cx="8309967" cy="400110"/>
          </a:xfrm>
          <a:prstGeom prst="rect">
            <a:avLst/>
          </a:prstGeom>
          <a:noFill/>
        </p:spPr>
        <p:txBody>
          <a:bodyPr wrap="none" lIns="0" rIns="0" rtlCol="0">
            <a:spAutoFit/>
          </a:bodyPr>
          <a:lstStyle/>
          <a:p>
            <a:r>
              <a:rPr lang="de-DE" sz="2000" b="1">
                <a:latin typeface="TT Hoves Pro" panose="020B0003020000020203" pitchFamily="34" charset="77"/>
              </a:rPr>
              <a:t>Stellenanzeigen: Online </a:t>
            </a:r>
            <a:r>
              <a:rPr lang="de-DE" sz="2000" b="1" err="1">
                <a:latin typeface="TT Hoves Pro" panose="020B0003020000020203" pitchFamily="34" charset="77"/>
              </a:rPr>
              <a:t>only</a:t>
            </a:r>
            <a:r>
              <a:rPr lang="de-DE" sz="2000" b="1">
                <a:latin typeface="TT Hoves Pro" panose="020B0003020000020203" pitchFamily="34" charset="77"/>
              </a:rPr>
              <a:t> auf dabonline.de			</a:t>
            </a:r>
          </a:p>
        </p:txBody>
      </p:sp>
      <p:sp>
        <p:nvSpPr>
          <p:cNvPr id="21" name="Rechteck 20">
            <a:extLst>
              <a:ext uri="{FF2B5EF4-FFF2-40B4-BE49-F238E27FC236}">
                <a16:creationId xmlns:a16="http://schemas.microsoft.com/office/drawing/2014/main" id="{FB95D6CB-B534-CDE4-E54B-BE2D1A38B928}"/>
              </a:ext>
            </a:extLst>
          </p:cNvPr>
          <p:cNvSpPr/>
          <p:nvPr/>
        </p:nvSpPr>
        <p:spPr>
          <a:xfrm>
            <a:off x="1064524" y="6373504"/>
            <a:ext cx="266505" cy="3411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60A52533-D00D-B606-3DE4-15450998323B}"/>
              </a:ext>
            </a:extLst>
          </p:cNvPr>
          <p:cNvSpPr txBox="1"/>
          <p:nvPr/>
        </p:nvSpPr>
        <p:spPr>
          <a:xfrm>
            <a:off x="5905650" y="6803901"/>
            <a:ext cx="4421068" cy="338554"/>
          </a:xfrm>
          <a:prstGeom prst="rect">
            <a:avLst/>
          </a:prstGeom>
          <a:noFill/>
        </p:spPr>
        <p:txBody>
          <a:bodyPr wrap="square" rtlCol="0">
            <a:spAutoFit/>
          </a:bodyPr>
          <a:lstStyle/>
          <a:p>
            <a:pPr algn="r"/>
            <a:r>
              <a:rPr lang="de-DE" sz="800" i="1">
                <a:latin typeface="TT Hoves Pro" panose="020B0003020000020203" pitchFamily="34" charset="77"/>
              </a:rPr>
              <a:t>Alle Preise  gelten zzgl. gesetzliche Mehrwertsteuer.</a:t>
            </a:r>
          </a:p>
          <a:p>
            <a:pPr algn="r"/>
            <a:endParaRPr lang="de-DE" sz="800" i="1"/>
          </a:p>
        </p:txBody>
      </p:sp>
      <p:sp>
        <p:nvSpPr>
          <p:cNvPr id="2" name="Textfeld 1">
            <a:extLst>
              <a:ext uri="{FF2B5EF4-FFF2-40B4-BE49-F238E27FC236}">
                <a16:creationId xmlns:a16="http://schemas.microsoft.com/office/drawing/2014/main" id="{60BFD97A-6977-8941-9E36-32FFE9EECDA9}"/>
              </a:ext>
            </a:extLst>
          </p:cNvPr>
          <p:cNvSpPr txBox="1"/>
          <p:nvPr/>
        </p:nvSpPr>
        <p:spPr>
          <a:xfrm>
            <a:off x="184638" y="228600"/>
            <a:ext cx="2889156" cy="652721"/>
          </a:xfrm>
          <a:prstGeom prst="rect">
            <a:avLst/>
          </a:prstGeom>
          <a:solidFill>
            <a:schemeClr val="bg1"/>
          </a:solidFill>
        </p:spPr>
        <p:txBody>
          <a:bodyPr wrap="square" rtlCol="0">
            <a:spAutoFit/>
          </a:bodyPr>
          <a:lstStyle/>
          <a:p>
            <a:endParaRPr lang="de-DE"/>
          </a:p>
        </p:txBody>
      </p:sp>
      <p:sp>
        <p:nvSpPr>
          <p:cNvPr id="8" name="Textfeld 7">
            <a:extLst>
              <a:ext uri="{FF2B5EF4-FFF2-40B4-BE49-F238E27FC236}">
                <a16:creationId xmlns:a16="http://schemas.microsoft.com/office/drawing/2014/main" id="{2262A90A-FD1E-0AA3-0C08-CD7F006AD110}"/>
              </a:ext>
            </a:extLst>
          </p:cNvPr>
          <p:cNvSpPr txBox="1"/>
          <p:nvPr/>
        </p:nvSpPr>
        <p:spPr>
          <a:xfrm>
            <a:off x="668657" y="1720910"/>
            <a:ext cx="5627368" cy="1107996"/>
          </a:xfrm>
          <a:prstGeom prst="rect">
            <a:avLst/>
          </a:prstGeom>
          <a:noFill/>
        </p:spPr>
        <p:txBody>
          <a:bodyPr wrap="square" lIns="0" rIns="0" rtlCol="0">
            <a:spAutoFit/>
          </a:bodyPr>
          <a:lstStyle/>
          <a:p>
            <a:pPr>
              <a:spcBef>
                <a:spcPts val="600"/>
              </a:spcBef>
            </a:pPr>
            <a:endParaRPr lang="de-DE" sz="1200">
              <a:latin typeface="TT Hoves Pro" panose="020B0604020202020204" charset="0"/>
            </a:endParaRPr>
          </a:p>
          <a:p>
            <a:pPr>
              <a:spcBef>
                <a:spcPts val="600"/>
              </a:spcBef>
            </a:pPr>
            <a:r>
              <a:rPr lang="de-DE" sz="1100">
                <a:latin typeface="TT Hoves Pro" panose="020B0604020202020204" charset="0"/>
              </a:rPr>
              <a:t>Neben dem etablierten Stellenmarkt im DAB ist das </a:t>
            </a:r>
            <a:r>
              <a:rPr lang="de-DE" sz="1100" b="1">
                <a:latin typeface="TT Hoves Pro" panose="020B0604020202020204" charset="0"/>
              </a:rPr>
              <a:t>Stellenportal auf dabonline.de</a:t>
            </a:r>
            <a:r>
              <a:rPr lang="de-DE" sz="1100">
                <a:latin typeface="TT Hoves Pro" panose="020B0604020202020204" charset="0"/>
              </a:rPr>
              <a:t> die richtige Plattform für Ihr perfektes Personalkonzept. Wählen Sie für Ihre Ausschreibung aus drei unterschiedlichen Angeboten das für Ihr Unternehmen passende heraus. </a:t>
            </a:r>
          </a:p>
          <a:p>
            <a:pPr>
              <a:spcBef>
                <a:spcPts val="600"/>
              </a:spcBef>
            </a:pPr>
            <a:endParaRPr lang="de-DE" sz="1100">
              <a:latin typeface="TT Hoves Pro" panose="020B0604020202020204" charset="0"/>
            </a:endParaRPr>
          </a:p>
        </p:txBody>
      </p:sp>
      <p:cxnSp>
        <p:nvCxnSpPr>
          <p:cNvPr id="9" name="Gerade Verbindung 7">
            <a:extLst>
              <a:ext uri="{FF2B5EF4-FFF2-40B4-BE49-F238E27FC236}">
                <a16:creationId xmlns:a16="http://schemas.microsoft.com/office/drawing/2014/main" id="{1A9F138E-0C43-390E-10F8-9191B5AB5BD1}"/>
              </a:ext>
            </a:extLst>
          </p:cNvPr>
          <p:cNvCxnSpPr>
            <a:cxnSpLocks/>
          </p:cNvCxnSpPr>
          <p:nvPr/>
        </p:nvCxnSpPr>
        <p:spPr>
          <a:xfrm>
            <a:off x="668657" y="1824720"/>
            <a:ext cx="5427343"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graphicFrame>
        <p:nvGraphicFramePr>
          <p:cNvPr id="12" name="Tabelle 11">
            <a:extLst>
              <a:ext uri="{FF2B5EF4-FFF2-40B4-BE49-F238E27FC236}">
                <a16:creationId xmlns:a16="http://schemas.microsoft.com/office/drawing/2014/main" id="{5CE5AE3B-B90F-8CA2-FCD8-92C1EAE9A210}"/>
              </a:ext>
            </a:extLst>
          </p:cNvPr>
          <p:cNvGraphicFramePr>
            <a:graphicFrameLocks noGrp="1"/>
          </p:cNvGraphicFramePr>
          <p:nvPr>
            <p:extLst>
              <p:ext uri="{D42A27DB-BD31-4B8C-83A1-F6EECF244321}">
                <p14:modId xmlns:p14="http://schemas.microsoft.com/office/powerpoint/2010/main" val="1212744530"/>
              </p:ext>
            </p:extLst>
          </p:nvPr>
        </p:nvGraphicFramePr>
        <p:xfrm>
          <a:off x="763908" y="2828907"/>
          <a:ext cx="2091636" cy="3364425"/>
        </p:xfrm>
        <a:graphic>
          <a:graphicData uri="http://schemas.openxmlformats.org/drawingml/2006/table">
            <a:tbl>
              <a:tblPr firstRow="1" bandRow="1">
                <a:tableStyleId>{5C22544A-7EE6-4342-B048-85BDC9FD1C3A}</a:tableStyleId>
              </a:tblPr>
              <a:tblGrid>
                <a:gridCol w="2091636">
                  <a:extLst>
                    <a:ext uri="{9D8B030D-6E8A-4147-A177-3AD203B41FA5}">
                      <a16:colId xmlns:a16="http://schemas.microsoft.com/office/drawing/2014/main" val="2385607301"/>
                    </a:ext>
                  </a:extLst>
                </a:gridCol>
              </a:tblGrid>
              <a:tr h="456208">
                <a:tc>
                  <a:txBody>
                    <a:bodyPr/>
                    <a:lstStyle/>
                    <a:p>
                      <a:r>
                        <a:rPr lang="de-DE" sz="1600"/>
                        <a:t>Angebot Premium</a:t>
                      </a:r>
                    </a:p>
                  </a:txBody>
                  <a:tcPr>
                    <a:solidFill>
                      <a:schemeClr val="accent5"/>
                    </a:solidFill>
                  </a:tcPr>
                </a:tc>
                <a:extLst>
                  <a:ext uri="{0D108BD9-81ED-4DB2-BD59-A6C34878D82A}">
                    <a16:rowId xmlns:a16="http://schemas.microsoft.com/office/drawing/2014/main" val="3610774158"/>
                  </a:ext>
                </a:extLst>
              </a:tr>
              <a:tr h="456208">
                <a:tc>
                  <a:txBody>
                    <a:bodyPr/>
                    <a:lstStyle/>
                    <a:p>
                      <a:r>
                        <a:rPr lang="de-DE" sz="1200">
                          <a:solidFill>
                            <a:schemeClr val="accent3"/>
                          </a:solidFill>
                        </a:rPr>
                        <a:t>Laufzeit </a:t>
                      </a:r>
                      <a:r>
                        <a:rPr lang="de-DE" sz="1200" b="1">
                          <a:solidFill>
                            <a:schemeClr val="accent3"/>
                          </a:solidFill>
                        </a:rPr>
                        <a:t>60</a:t>
                      </a:r>
                      <a:r>
                        <a:rPr lang="de-DE" sz="1200">
                          <a:solidFill>
                            <a:schemeClr val="accent3"/>
                          </a:solidFill>
                        </a:rPr>
                        <a:t> Tage</a:t>
                      </a:r>
                    </a:p>
                  </a:txBody>
                  <a:tcPr>
                    <a:solidFill>
                      <a:schemeClr val="accent5">
                        <a:alpha val="70000"/>
                      </a:schemeClr>
                    </a:solidFill>
                  </a:tcPr>
                </a:tc>
                <a:extLst>
                  <a:ext uri="{0D108BD9-81ED-4DB2-BD59-A6C34878D82A}">
                    <a16:rowId xmlns:a16="http://schemas.microsoft.com/office/drawing/2014/main" val="1061554144"/>
                  </a:ext>
                </a:extLst>
              </a:tr>
              <a:tr h="469386">
                <a:tc>
                  <a:txBody>
                    <a:bodyPr/>
                    <a:lstStyle/>
                    <a:p>
                      <a:r>
                        <a:rPr lang="de-DE" sz="1200">
                          <a:solidFill>
                            <a:schemeClr val="accent3"/>
                          </a:solidFill>
                        </a:rPr>
                        <a:t>2 x Refresh nach</a:t>
                      </a:r>
                      <a:br>
                        <a:rPr lang="de-DE" sz="1200">
                          <a:solidFill>
                            <a:schemeClr val="accent3"/>
                          </a:solidFill>
                        </a:rPr>
                      </a:br>
                      <a:r>
                        <a:rPr lang="de-DE" sz="1200">
                          <a:solidFill>
                            <a:schemeClr val="accent3"/>
                          </a:solidFill>
                        </a:rPr>
                        <a:t>jeweils 20 Tagen</a:t>
                      </a:r>
                    </a:p>
                  </a:txBody>
                  <a:tcPr>
                    <a:solidFill>
                      <a:schemeClr val="accent5">
                        <a:alpha val="50000"/>
                      </a:schemeClr>
                    </a:solidFill>
                  </a:tcPr>
                </a:tc>
                <a:extLst>
                  <a:ext uri="{0D108BD9-81ED-4DB2-BD59-A6C34878D82A}">
                    <a16:rowId xmlns:a16="http://schemas.microsoft.com/office/drawing/2014/main" val="210135624"/>
                  </a:ext>
                </a:extLst>
              </a:tr>
              <a:tr h="469386">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Ausspielung als TOP </a:t>
                      </a:r>
                      <a:br>
                        <a:rPr lang="de-DE" sz="1200" dirty="0">
                          <a:solidFill>
                            <a:schemeClr val="accent3"/>
                          </a:solidFill>
                        </a:rPr>
                      </a:br>
                      <a:r>
                        <a:rPr lang="de-DE" sz="1200" dirty="0">
                          <a:solidFill>
                            <a:schemeClr val="accent3"/>
                          </a:solidFill>
                        </a:rPr>
                        <a:t>prominent im Head des Stellenportals</a:t>
                      </a:r>
                    </a:p>
                  </a:txBody>
                  <a:tcPr>
                    <a:solidFill>
                      <a:schemeClr val="accent5">
                        <a:alpha val="30000"/>
                      </a:schemeClr>
                    </a:solidFill>
                  </a:tcPr>
                </a:tc>
                <a:extLst>
                  <a:ext uri="{0D108BD9-81ED-4DB2-BD59-A6C34878D82A}">
                    <a16:rowId xmlns:a16="http://schemas.microsoft.com/office/drawing/2014/main" val="1287913743"/>
                  </a:ext>
                </a:extLst>
              </a:tr>
              <a:tr h="702463">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a:solidFill>
                            <a:schemeClr val="accent3"/>
                          </a:solidFill>
                        </a:rPr>
                        <a:t>Ausspielung zweimal im </a:t>
                      </a:r>
                      <a:r>
                        <a:rPr lang="de-DE" sz="1200" dirty="0">
                          <a:solidFill>
                            <a:schemeClr val="accent3"/>
                          </a:solidFill>
                        </a:rPr>
                        <a:t>Newsletter DAB Update innerhalb der Laufzeit</a:t>
                      </a:r>
                    </a:p>
                  </a:txBody>
                  <a:tcPr>
                    <a:solidFill>
                      <a:schemeClr val="accent5">
                        <a:alpha val="18000"/>
                      </a:schemeClr>
                    </a:solidFill>
                  </a:tcPr>
                </a:tc>
                <a:extLst>
                  <a:ext uri="{0D108BD9-81ED-4DB2-BD59-A6C34878D82A}">
                    <a16:rowId xmlns:a16="http://schemas.microsoft.com/office/drawing/2014/main" val="4011153081"/>
                  </a:ext>
                </a:extLst>
              </a:tr>
              <a:tr h="456208">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Ausspielung im Jobbanner auf der Homepage dabonline.de</a:t>
                      </a:r>
                    </a:p>
                  </a:txBody>
                  <a:tcPr>
                    <a:solidFill>
                      <a:schemeClr val="accent5">
                        <a:alpha val="5000"/>
                      </a:schemeClr>
                    </a:solidFill>
                  </a:tcPr>
                </a:tc>
                <a:extLst>
                  <a:ext uri="{0D108BD9-81ED-4DB2-BD59-A6C34878D82A}">
                    <a16:rowId xmlns:a16="http://schemas.microsoft.com/office/drawing/2014/main" val="4280801579"/>
                  </a:ext>
                </a:extLst>
              </a:tr>
            </a:tbl>
          </a:graphicData>
        </a:graphic>
      </p:graphicFrame>
      <p:graphicFrame>
        <p:nvGraphicFramePr>
          <p:cNvPr id="6" name="Tabelle 5">
            <a:extLst>
              <a:ext uri="{FF2B5EF4-FFF2-40B4-BE49-F238E27FC236}">
                <a16:creationId xmlns:a16="http://schemas.microsoft.com/office/drawing/2014/main" id="{1361262F-38E5-5EBD-F158-971BE900BCC6}"/>
              </a:ext>
            </a:extLst>
          </p:cNvPr>
          <p:cNvGraphicFramePr>
            <a:graphicFrameLocks noGrp="1"/>
          </p:cNvGraphicFramePr>
          <p:nvPr>
            <p:extLst>
              <p:ext uri="{D42A27DB-BD31-4B8C-83A1-F6EECF244321}">
                <p14:modId xmlns:p14="http://schemas.microsoft.com/office/powerpoint/2010/main" val="4263009813"/>
              </p:ext>
            </p:extLst>
          </p:nvPr>
        </p:nvGraphicFramePr>
        <p:xfrm>
          <a:off x="3482341" y="2828905"/>
          <a:ext cx="2091636" cy="2209819"/>
        </p:xfrm>
        <a:graphic>
          <a:graphicData uri="http://schemas.openxmlformats.org/drawingml/2006/table">
            <a:tbl>
              <a:tblPr firstRow="1" bandRow="1">
                <a:tableStyleId>{5C22544A-7EE6-4342-B048-85BDC9FD1C3A}</a:tableStyleId>
              </a:tblPr>
              <a:tblGrid>
                <a:gridCol w="2091636">
                  <a:extLst>
                    <a:ext uri="{9D8B030D-6E8A-4147-A177-3AD203B41FA5}">
                      <a16:colId xmlns:a16="http://schemas.microsoft.com/office/drawing/2014/main" val="2385607301"/>
                    </a:ext>
                  </a:extLst>
                </a:gridCol>
              </a:tblGrid>
              <a:tr h="448821">
                <a:tc>
                  <a:txBody>
                    <a:bodyPr/>
                    <a:lstStyle/>
                    <a:p>
                      <a:r>
                        <a:rPr lang="de-DE" sz="1600"/>
                        <a:t>Angebot Standard</a:t>
                      </a:r>
                    </a:p>
                  </a:txBody>
                  <a:tcPr>
                    <a:solidFill>
                      <a:schemeClr val="accent5"/>
                    </a:solidFill>
                  </a:tcPr>
                </a:tc>
                <a:extLst>
                  <a:ext uri="{0D108BD9-81ED-4DB2-BD59-A6C34878D82A}">
                    <a16:rowId xmlns:a16="http://schemas.microsoft.com/office/drawing/2014/main" val="3610774158"/>
                  </a:ext>
                </a:extLst>
              </a:tr>
              <a:tr h="513122">
                <a:tc>
                  <a:txBody>
                    <a:bodyPr/>
                    <a:lstStyle/>
                    <a:p>
                      <a:r>
                        <a:rPr lang="de-DE" sz="1200">
                          <a:solidFill>
                            <a:schemeClr val="accent3"/>
                          </a:solidFill>
                        </a:rPr>
                        <a:t>Laufzeit </a:t>
                      </a:r>
                      <a:r>
                        <a:rPr lang="de-DE" sz="1200" b="1">
                          <a:solidFill>
                            <a:schemeClr val="accent3"/>
                          </a:solidFill>
                        </a:rPr>
                        <a:t>30</a:t>
                      </a:r>
                      <a:r>
                        <a:rPr lang="de-DE" sz="1200">
                          <a:solidFill>
                            <a:schemeClr val="accent3"/>
                          </a:solidFill>
                        </a:rPr>
                        <a:t> Tage</a:t>
                      </a:r>
                    </a:p>
                  </a:txBody>
                  <a:tcPr>
                    <a:solidFill>
                      <a:schemeClr val="accent5">
                        <a:alpha val="70000"/>
                      </a:schemeClr>
                    </a:solidFill>
                  </a:tcPr>
                </a:tc>
                <a:extLst>
                  <a:ext uri="{0D108BD9-81ED-4DB2-BD59-A6C34878D82A}">
                    <a16:rowId xmlns:a16="http://schemas.microsoft.com/office/drawing/2014/main" val="1061554144"/>
                  </a:ext>
                </a:extLst>
              </a:tr>
              <a:tr h="527944">
                <a:tc>
                  <a:txBody>
                    <a:bodyPr/>
                    <a:lstStyle/>
                    <a:p>
                      <a:r>
                        <a:rPr lang="de-DE" sz="1200">
                          <a:solidFill>
                            <a:schemeClr val="accent3"/>
                          </a:solidFill>
                        </a:rPr>
                        <a:t>1 x Refresh nach</a:t>
                      </a:r>
                      <a:br>
                        <a:rPr lang="de-DE" sz="1200">
                          <a:solidFill>
                            <a:schemeClr val="accent3"/>
                          </a:solidFill>
                        </a:rPr>
                      </a:br>
                      <a:r>
                        <a:rPr lang="de-DE" sz="1200">
                          <a:solidFill>
                            <a:schemeClr val="accent3"/>
                          </a:solidFill>
                        </a:rPr>
                        <a:t>15 Tagen</a:t>
                      </a:r>
                    </a:p>
                  </a:txBody>
                  <a:tcPr>
                    <a:solidFill>
                      <a:schemeClr val="accent5">
                        <a:alpha val="50000"/>
                      </a:schemeClr>
                    </a:solidFill>
                  </a:tcPr>
                </a:tc>
                <a:extLst>
                  <a:ext uri="{0D108BD9-81ED-4DB2-BD59-A6C34878D82A}">
                    <a16:rowId xmlns:a16="http://schemas.microsoft.com/office/drawing/2014/main" val="210135624"/>
                  </a:ext>
                </a:extLst>
              </a:tr>
              <a:tr h="719932">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Ausspielung einmal im Newsletter DAB Update innerhalb der Laufzeit</a:t>
                      </a:r>
                    </a:p>
                  </a:txBody>
                  <a:tcPr>
                    <a:solidFill>
                      <a:schemeClr val="accent5">
                        <a:alpha val="30000"/>
                      </a:schemeClr>
                    </a:solidFill>
                  </a:tcPr>
                </a:tc>
                <a:extLst>
                  <a:ext uri="{0D108BD9-81ED-4DB2-BD59-A6C34878D82A}">
                    <a16:rowId xmlns:a16="http://schemas.microsoft.com/office/drawing/2014/main" val="1287913743"/>
                  </a:ext>
                </a:extLst>
              </a:tr>
            </a:tbl>
          </a:graphicData>
        </a:graphic>
      </p:graphicFrame>
      <p:graphicFrame>
        <p:nvGraphicFramePr>
          <p:cNvPr id="7" name="Tabelle 6">
            <a:extLst>
              <a:ext uri="{FF2B5EF4-FFF2-40B4-BE49-F238E27FC236}">
                <a16:creationId xmlns:a16="http://schemas.microsoft.com/office/drawing/2014/main" id="{FA4B5225-5AE8-D5CD-40EC-436A3E035540}"/>
              </a:ext>
            </a:extLst>
          </p:cNvPr>
          <p:cNvGraphicFramePr>
            <a:graphicFrameLocks noGrp="1"/>
          </p:cNvGraphicFramePr>
          <p:nvPr>
            <p:extLst>
              <p:ext uri="{D42A27DB-BD31-4B8C-83A1-F6EECF244321}">
                <p14:modId xmlns:p14="http://schemas.microsoft.com/office/powerpoint/2010/main" val="1014262830"/>
              </p:ext>
            </p:extLst>
          </p:nvPr>
        </p:nvGraphicFramePr>
        <p:xfrm>
          <a:off x="6200774" y="2828906"/>
          <a:ext cx="2091636" cy="912416"/>
        </p:xfrm>
        <a:graphic>
          <a:graphicData uri="http://schemas.openxmlformats.org/drawingml/2006/table">
            <a:tbl>
              <a:tblPr firstRow="1" bandRow="1">
                <a:tableStyleId>{5C22544A-7EE6-4342-B048-85BDC9FD1C3A}</a:tableStyleId>
              </a:tblPr>
              <a:tblGrid>
                <a:gridCol w="2091636">
                  <a:extLst>
                    <a:ext uri="{9D8B030D-6E8A-4147-A177-3AD203B41FA5}">
                      <a16:colId xmlns:a16="http://schemas.microsoft.com/office/drawing/2014/main" val="2385607301"/>
                    </a:ext>
                  </a:extLst>
                </a:gridCol>
              </a:tblGrid>
              <a:tr h="456208">
                <a:tc>
                  <a:txBody>
                    <a:bodyPr/>
                    <a:lstStyle/>
                    <a:p>
                      <a:r>
                        <a:rPr lang="de-DE" sz="1600"/>
                        <a:t>Angebot Mini</a:t>
                      </a:r>
                    </a:p>
                  </a:txBody>
                  <a:tcPr>
                    <a:solidFill>
                      <a:schemeClr val="accent5"/>
                    </a:solidFill>
                  </a:tcPr>
                </a:tc>
                <a:extLst>
                  <a:ext uri="{0D108BD9-81ED-4DB2-BD59-A6C34878D82A}">
                    <a16:rowId xmlns:a16="http://schemas.microsoft.com/office/drawing/2014/main" val="3610774158"/>
                  </a:ext>
                </a:extLst>
              </a:tr>
              <a:tr h="456208">
                <a:tc>
                  <a:txBody>
                    <a:bodyPr/>
                    <a:lstStyle/>
                    <a:p>
                      <a:r>
                        <a:rPr lang="de-DE" sz="1200">
                          <a:solidFill>
                            <a:schemeClr val="accent3"/>
                          </a:solidFill>
                        </a:rPr>
                        <a:t>Laufzeit </a:t>
                      </a:r>
                      <a:r>
                        <a:rPr lang="de-DE" sz="1200" b="1">
                          <a:solidFill>
                            <a:schemeClr val="accent3"/>
                          </a:solidFill>
                        </a:rPr>
                        <a:t>30</a:t>
                      </a:r>
                      <a:r>
                        <a:rPr lang="de-DE" sz="1200">
                          <a:solidFill>
                            <a:schemeClr val="accent3"/>
                          </a:solidFill>
                        </a:rPr>
                        <a:t> Tage</a:t>
                      </a:r>
                    </a:p>
                  </a:txBody>
                  <a:tcPr>
                    <a:solidFill>
                      <a:schemeClr val="accent5">
                        <a:alpha val="70000"/>
                      </a:schemeClr>
                    </a:solidFill>
                  </a:tcPr>
                </a:tc>
                <a:extLst>
                  <a:ext uri="{0D108BD9-81ED-4DB2-BD59-A6C34878D82A}">
                    <a16:rowId xmlns:a16="http://schemas.microsoft.com/office/drawing/2014/main" val="1061554144"/>
                  </a:ext>
                </a:extLst>
              </a:tr>
            </a:tbl>
          </a:graphicData>
        </a:graphic>
      </p:graphicFrame>
      <p:sp>
        <p:nvSpPr>
          <p:cNvPr id="10" name="Rechteck 9">
            <a:extLst>
              <a:ext uri="{FF2B5EF4-FFF2-40B4-BE49-F238E27FC236}">
                <a16:creationId xmlns:a16="http://schemas.microsoft.com/office/drawing/2014/main" id="{CFBB9C75-7080-3158-FFA0-E87FC76DEBFA}"/>
              </a:ext>
            </a:extLst>
          </p:cNvPr>
          <p:cNvSpPr/>
          <p:nvPr/>
        </p:nvSpPr>
        <p:spPr>
          <a:xfrm>
            <a:off x="6355638" y="5205046"/>
            <a:ext cx="3864344" cy="1523289"/>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A43A87D-6A86-38FE-E63D-1F18C6F80418}"/>
              </a:ext>
            </a:extLst>
          </p:cNvPr>
          <p:cNvSpPr txBox="1"/>
          <p:nvPr/>
        </p:nvSpPr>
        <p:spPr>
          <a:xfrm>
            <a:off x="6525501" y="5333784"/>
            <a:ext cx="3524618" cy="1277273"/>
          </a:xfrm>
          <a:prstGeom prst="rect">
            <a:avLst/>
          </a:prstGeom>
          <a:noFill/>
        </p:spPr>
        <p:txBody>
          <a:bodyPr wrap="square" lIns="91440" tIns="45720" rIns="91440" bIns="45720" anchor="t">
            <a:spAutoFit/>
          </a:bodyPr>
          <a:lstStyle/>
          <a:p>
            <a:r>
              <a:rPr lang="de-DE" sz="1100" b="1">
                <a:solidFill>
                  <a:schemeClr val="bg1"/>
                </a:solidFill>
                <a:latin typeface="TT Hoves Pro"/>
              </a:rPr>
              <a:t>TOP Job </a:t>
            </a:r>
            <a:r>
              <a:rPr lang="de-DE" sz="1100">
                <a:solidFill>
                  <a:schemeClr val="bg1"/>
                </a:solidFill>
                <a:latin typeface="TT Hoves Pro"/>
              </a:rPr>
              <a:t>Ausspielungen garantieren höhere Aufmerksamkeit, weil Ihr Angebot wesentlich mehr Touchpoints mit der Zielgruppe bekommt. </a:t>
            </a:r>
          </a:p>
          <a:p>
            <a:r>
              <a:rPr lang="de-DE" sz="1100">
                <a:solidFill>
                  <a:schemeClr val="bg1"/>
                </a:solidFill>
                <a:latin typeface="TT Hoves Pro"/>
              </a:rPr>
              <a:t>Durch die </a:t>
            </a:r>
            <a:r>
              <a:rPr lang="de-DE" sz="1100" b="1">
                <a:solidFill>
                  <a:schemeClr val="bg1"/>
                </a:solidFill>
                <a:latin typeface="TT Hoves Pro"/>
              </a:rPr>
              <a:t>Refresh-Funktion</a:t>
            </a:r>
            <a:r>
              <a:rPr lang="de-DE" sz="1100">
                <a:solidFill>
                  <a:schemeClr val="bg1"/>
                </a:solidFill>
                <a:latin typeface="TT Hoves Pro"/>
              </a:rPr>
              <a:t> erhält Ihre Anzeige ein neues Veröffentlichungsdatum. Da die Ergebnistreffer nach Aktualität sortiert sind, schieben Sie damit Ihr Stellenangebot zurück nach oben. 	 </a:t>
            </a:r>
            <a:endParaRPr lang="de-DE" sz="1100">
              <a:solidFill>
                <a:schemeClr val="bg1"/>
              </a:solidFill>
              <a:latin typeface="Aptos"/>
            </a:endParaRPr>
          </a:p>
        </p:txBody>
      </p:sp>
      <p:sp>
        <p:nvSpPr>
          <p:cNvPr id="4" name="Textfeld 3">
            <a:extLst>
              <a:ext uri="{FF2B5EF4-FFF2-40B4-BE49-F238E27FC236}">
                <a16:creationId xmlns:a16="http://schemas.microsoft.com/office/drawing/2014/main" id="{1769E9B0-AA0D-B4D6-7E99-3BF03FD6798A}"/>
              </a:ext>
            </a:extLst>
          </p:cNvPr>
          <p:cNvSpPr txBox="1"/>
          <p:nvPr/>
        </p:nvSpPr>
        <p:spPr>
          <a:xfrm>
            <a:off x="763908" y="6303168"/>
            <a:ext cx="2091636" cy="307777"/>
          </a:xfrm>
          <a:prstGeom prst="rect">
            <a:avLst/>
          </a:prstGeom>
          <a:solidFill>
            <a:schemeClr val="accent5"/>
          </a:solidFill>
          <a:ln w="19050">
            <a:solidFill>
              <a:schemeClr val="bg1"/>
            </a:solidFill>
          </a:ln>
        </p:spPr>
        <p:txBody>
          <a:bodyPr wrap="square" rtlCol="0">
            <a:spAutoFit/>
          </a:bodyPr>
          <a:lstStyle/>
          <a:p>
            <a:r>
              <a:rPr lang="de-DE" sz="1400">
                <a:solidFill>
                  <a:schemeClr val="bg1"/>
                </a:solidFill>
              </a:rPr>
              <a:t>Preis Premium 3.700,- €</a:t>
            </a:r>
          </a:p>
        </p:txBody>
      </p:sp>
      <p:sp>
        <p:nvSpPr>
          <p:cNvPr id="14" name="Textfeld 13">
            <a:extLst>
              <a:ext uri="{FF2B5EF4-FFF2-40B4-BE49-F238E27FC236}">
                <a16:creationId xmlns:a16="http://schemas.microsoft.com/office/drawing/2014/main" id="{923625FD-937E-16B8-F46E-5B3AD49B0274}"/>
              </a:ext>
            </a:extLst>
          </p:cNvPr>
          <p:cNvSpPr txBox="1"/>
          <p:nvPr/>
        </p:nvSpPr>
        <p:spPr>
          <a:xfrm>
            <a:off x="3482342" y="5146923"/>
            <a:ext cx="2091636" cy="307777"/>
          </a:xfrm>
          <a:prstGeom prst="rect">
            <a:avLst/>
          </a:prstGeom>
          <a:solidFill>
            <a:schemeClr val="accent5"/>
          </a:solidFill>
          <a:ln w="19050">
            <a:solidFill>
              <a:schemeClr val="bg1"/>
            </a:solidFill>
          </a:ln>
        </p:spPr>
        <p:txBody>
          <a:bodyPr wrap="square" rtlCol="0">
            <a:spAutoFit/>
          </a:bodyPr>
          <a:lstStyle/>
          <a:p>
            <a:r>
              <a:rPr lang="de-DE" sz="1400">
                <a:solidFill>
                  <a:schemeClr val="bg1"/>
                </a:solidFill>
              </a:rPr>
              <a:t>Preis Standard 2.500,- €</a:t>
            </a:r>
          </a:p>
        </p:txBody>
      </p:sp>
      <p:sp>
        <p:nvSpPr>
          <p:cNvPr id="15" name="Textfeld 14">
            <a:extLst>
              <a:ext uri="{FF2B5EF4-FFF2-40B4-BE49-F238E27FC236}">
                <a16:creationId xmlns:a16="http://schemas.microsoft.com/office/drawing/2014/main" id="{A421749C-F92E-B88C-4402-8BCA922DCC3E}"/>
              </a:ext>
            </a:extLst>
          </p:cNvPr>
          <p:cNvSpPr txBox="1"/>
          <p:nvPr/>
        </p:nvSpPr>
        <p:spPr>
          <a:xfrm>
            <a:off x="6196175" y="3816888"/>
            <a:ext cx="2091636" cy="307777"/>
          </a:xfrm>
          <a:prstGeom prst="rect">
            <a:avLst/>
          </a:prstGeom>
          <a:solidFill>
            <a:schemeClr val="accent5"/>
          </a:solidFill>
          <a:ln w="19050">
            <a:solidFill>
              <a:schemeClr val="bg1"/>
            </a:solidFill>
          </a:ln>
        </p:spPr>
        <p:txBody>
          <a:bodyPr wrap="square" rtlCol="0">
            <a:spAutoFit/>
          </a:bodyPr>
          <a:lstStyle/>
          <a:p>
            <a:r>
              <a:rPr lang="de-DE" sz="1400">
                <a:solidFill>
                  <a:schemeClr val="bg1"/>
                </a:solidFill>
              </a:rPr>
              <a:t>Preis Mini 1.300,- €</a:t>
            </a:r>
          </a:p>
        </p:txBody>
      </p:sp>
      <p:pic>
        <p:nvPicPr>
          <p:cNvPr id="16" name="Grafik 15">
            <a:extLst>
              <a:ext uri="{FF2B5EF4-FFF2-40B4-BE49-F238E27FC236}">
                <a16:creationId xmlns:a16="http://schemas.microsoft.com/office/drawing/2014/main" id="{010AB0F9-51CC-6A0A-72B1-921F71EDE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3" name="Textfeld 2">
            <a:extLst>
              <a:ext uri="{FF2B5EF4-FFF2-40B4-BE49-F238E27FC236}">
                <a16:creationId xmlns:a16="http://schemas.microsoft.com/office/drawing/2014/main" id="{00A0A269-8B07-6DF6-DBC8-D79D36078172}"/>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272866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E3F75-1782-AA4C-7C68-6ED6A63AE533}"/>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E373CCBD-E507-4AFB-3C9E-6E578F69D132}"/>
              </a:ext>
            </a:extLst>
          </p:cNvPr>
          <p:cNvSpPr txBox="1"/>
          <p:nvPr/>
        </p:nvSpPr>
        <p:spPr>
          <a:xfrm>
            <a:off x="483964" y="1320800"/>
            <a:ext cx="2551981" cy="400110"/>
          </a:xfrm>
          <a:prstGeom prst="rect">
            <a:avLst/>
          </a:prstGeom>
          <a:noFill/>
        </p:spPr>
        <p:txBody>
          <a:bodyPr wrap="none" lIns="0" rIns="0" rtlCol="0">
            <a:spAutoFit/>
          </a:bodyPr>
          <a:lstStyle/>
          <a:p>
            <a:r>
              <a:rPr lang="de-DE" sz="2000" b="1" err="1">
                <a:latin typeface="TT Hoves Pro" panose="020B0003020000020203" pitchFamily="34" charset="77"/>
              </a:rPr>
              <a:t>Beihefter</a:t>
            </a:r>
            <a:r>
              <a:rPr lang="de-DE" sz="2000" b="1">
                <a:latin typeface="TT Hoves Pro" panose="020B0003020000020203" pitchFamily="34" charset="77"/>
              </a:rPr>
              <a:t> &amp; Beilagen</a:t>
            </a:r>
          </a:p>
        </p:txBody>
      </p:sp>
      <p:graphicFrame>
        <p:nvGraphicFramePr>
          <p:cNvPr id="6" name="Tabelle 5">
            <a:extLst>
              <a:ext uri="{FF2B5EF4-FFF2-40B4-BE49-F238E27FC236}">
                <a16:creationId xmlns:a16="http://schemas.microsoft.com/office/drawing/2014/main" id="{475883F5-70CE-3E2E-02F4-C5BFF029E6C2}"/>
              </a:ext>
            </a:extLst>
          </p:cNvPr>
          <p:cNvGraphicFramePr>
            <a:graphicFrameLocks noGrp="1"/>
          </p:cNvGraphicFramePr>
          <p:nvPr>
            <p:extLst>
              <p:ext uri="{D42A27DB-BD31-4B8C-83A1-F6EECF244321}">
                <p14:modId xmlns:p14="http://schemas.microsoft.com/office/powerpoint/2010/main" val="4143676003"/>
              </p:ext>
            </p:extLst>
          </p:nvPr>
        </p:nvGraphicFramePr>
        <p:xfrm>
          <a:off x="483964" y="2021506"/>
          <a:ext cx="9655716" cy="4433102"/>
        </p:xfrm>
        <a:graphic>
          <a:graphicData uri="http://schemas.openxmlformats.org/drawingml/2006/table">
            <a:tbl>
              <a:tblPr firstRow="1" bandRow="1">
                <a:tableStyleId>{5C22544A-7EE6-4342-B048-85BDC9FD1C3A}</a:tableStyleId>
              </a:tblPr>
              <a:tblGrid>
                <a:gridCol w="1353628">
                  <a:extLst>
                    <a:ext uri="{9D8B030D-6E8A-4147-A177-3AD203B41FA5}">
                      <a16:colId xmlns:a16="http://schemas.microsoft.com/office/drawing/2014/main" val="1114572175"/>
                    </a:ext>
                  </a:extLst>
                </a:gridCol>
                <a:gridCol w="4106008">
                  <a:extLst>
                    <a:ext uri="{9D8B030D-6E8A-4147-A177-3AD203B41FA5}">
                      <a16:colId xmlns:a16="http://schemas.microsoft.com/office/drawing/2014/main" val="3853285980"/>
                    </a:ext>
                  </a:extLst>
                </a:gridCol>
                <a:gridCol w="4196080">
                  <a:extLst>
                    <a:ext uri="{9D8B030D-6E8A-4147-A177-3AD203B41FA5}">
                      <a16:colId xmlns:a16="http://schemas.microsoft.com/office/drawing/2014/main" val="968227432"/>
                    </a:ext>
                  </a:extLst>
                </a:gridCol>
              </a:tblGrid>
              <a:tr h="407473">
                <a:tc>
                  <a:txBody>
                    <a:bodyPr/>
                    <a:lstStyle/>
                    <a:p>
                      <a:endParaRPr lang="de-DE" sz="1000" b="1" i="0">
                        <a:solidFill>
                          <a:schemeClr val="bg1"/>
                        </a:solidFill>
                        <a:latin typeface="TT Hoves Pro" panose="020B0003020000020203" pitchFamily="34" charset="77"/>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de-DE" sz="1200" b="1" i="0" err="1">
                          <a:solidFill>
                            <a:schemeClr val="bg1"/>
                          </a:solidFill>
                          <a:latin typeface="TT Hoves Pro" panose="020B0003020000020203" pitchFamily="34" charset="77"/>
                        </a:rPr>
                        <a:t>Beihefter</a:t>
                      </a:r>
                      <a:endParaRPr lang="de-DE" sz="1200" b="1" i="0">
                        <a:solidFill>
                          <a:schemeClr val="bg1"/>
                        </a:solidFill>
                        <a:latin typeface="TT Hoves Pro" panose="020B0003020000020203" pitchFamily="34" charset="77"/>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de-DE" sz="1200" b="1" i="0">
                          <a:solidFill>
                            <a:schemeClr val="bg1"/>
                          </a:solidFill>
                          <a:latin typeface="TT Hoves Pro" panose="020B0003020000020203" pitchFamily="34" charset="77"/>
                        </a:rPr>
                        <a:t>Beilagen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709645508"/>
                  </a:ext>
                </a:extLst>
              </a:tr>
              <a:tr h="1675329">
                <a:tc>
                  <a:txBody>
                    <a:bodyPr/>
                    <a:lstStyle/>
                    <a:p>
                      <a:r>
                        <a:rPr lang="de-DE" sz="1000" b="1" i="0">
                          <a:solidFill>
                            <a:schemeClr val="accent3"/>
                          </a:solidFill>
                          <a:latin typeface="TT Hoves Pro" panose="020B0003020000020203" pitchFamily="34" charset="77"/>
                        </a:rPr>
                        <a:t>Preise</a:t>
                      </a:r>
                    </a:p>
                  </a:txBody>
                  <a:tcPr marL="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TT Hoves Pro" panose="020B0003020000020203" pitchFamily="34" charset="77"/>
                        </a:rPr>
                        <a:t>Gesamtausgabe (rabattfähig)</a:t>
                      </a:r>
                    </a:p>
                    <a:p>
                      <a:r>
                        <a:rPr lang="de-DE" sz="1000" b="0" i="0">
                          <a:latin typeface="TT Hoves Pro" panose="020B0003020000020203" pitchFamily="34" charset="77"/>
                        </a:rPr>
                        <a:t>Umfang                           Preis</a:t>
                      </a:r>
                    </a:p>
                    <a:p>
                      <a:pPr marL="0" marR="0" lvl="0" indent="0" algn="l" defTabSz="1007950" rtl="0" eaLnBrk="1" fontAlgn="auto" latinLnBrk="0" hangingPunct="1">
                        <a:lnSpc>
                          <a:spcPct val="100000"/>
                        </a:lnSpc>
                        <a:spcBef>
                          <a:spcPts val="0"/>
                        </a:spcBef>
                        <a:spcAft>
                          <a:spcPts val="0"/>
                        </a:spcAft>
                        <a:buClrTx/>
                        <a:buSzTx/>
                        <a:buFontTx/>
                        <a:buNone/>
                        <a:tabLst/>
                        <a:defRPr/>
                      </a:pPr>
                      <a:r>
                        <a:rPr lang="de-DE" sz="1000" b="0" i="0">
                          <a:latin typeface="TT Hoves Pro" panose="020B0003020000020203" pitchFamily="34" charset="77"/>
                        </a:rPr>
                        <a:t>1 Blatt = 2 Seiten 	       14.000 €</a:t>
                      </a:r>
                    </a:p>
                    <a:p>
                      <a:r>
                        <a:rPr lang="de-DE" sz="1000" b="0" i="0">
                          <a:latin typeface="TT Hoves Pro" panose="020B0003020000020203" pitchFamily="34" charset="77"/>
                        </a:rPr>
                        <a:t>2 Blatt = 4 Seiten 	       22.500 €</a:t>
                      </a:r>
                    </a:p>
                    <a:p>
                      <a:r>
                        <a:rPr lang="de-DE" sz="1000" b="0" i="0">
                          <a:latin typeface="TT Hoves Pro" panose="020B0003020000020203" pitchFamily="34" charset="77"/>
                        </a:rPr>
                        <a:t>3 Blatt = 6 Seiten 	       29.000 €</a:t>
                      </a:r>
                    </a:p>
                    <a:p>
                      <a:r>
                        <a:rPr lang="de-DE" sz="1000" b="0" i="0">
                          <a:latin typeface="TT Hoves Pro" panose="020B0003020000020203" pitchFamily="34" charset="77"/>
                        </a:rPr>
                        <a:t>4 Blatt = 8 Seiten 	       35.500 €</a:t>
                      </a:r>
                    </a:p>
                    <a:p>
                      <a:endParaRPr lang="de-DE" sz="1000" b="0" i="0">
                        <a:latin typeface="TT Hoves Pro" panose="020B0003020000020203" pitchFamily="34" charset="77"/>
                      </a:endParaRPr>
                    </a:p>
                    <a:p>
                      <a:r>
                        <a:rPr lang="de-DE" sz="1000" b="0" i="0">
                          <a:latin typeface="TT Hoves Pro" panose="020B0003020000020203" pitchFamily="34" charset="77"/>
                        </a:rPr>
                        <a:t>(Rabatt: 1 Blatt = 1/1 Anzeigenseite)</a:t>
                      </a:r>
                    </a:p>
                    <a:p>
                      <a:endParaRPr lang="de-DE" sz="1000" b="0" i="0">
                        <a:latin typeface="TT Hoves Pro" panose="020B0003020000020203" pitchFamily="34" charset="77"/>
                      </a:endParaRPr>
                    </a:p>
                  </a:txBody>
                  <a:tcP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0" i="0">
                          <a:latin typeface="TT Hoves Pro" panose="020B0003020000020203" pitchFamily="34" charset="77"/>
                        </a:rPr>
                        <a:t>Gesamtausgabe (nicht rabattfähig)</a:t>
                      </a:r>
                    </a:p>
                    <a:p>
                      <a:r>
                        <a:rPr lang="de-DE" sz="1000" b="0" i="0">
                          <a:latin typeface="TT Hoves Pro" panose="020B0003020000020203" pitchFamily="34" charset="77"/>
                        </a:rPr>
                        <a:t>Einzelgewicht           Preis pro Tausend</a:t>
                      </a:r>
                    </a:p>
                    <a:p>
                      <a:r>
                        <a:rPr lang="de-DE" sz="1000" b="0" i="0">
                          <a:latin typeface="TT Hoves Pro" panose="020B0003020000020203" pitchFamily="34" charset="77"/>
                        </a:rPr>
                        <a:t>bis 25 g 	   197 €</a:t>
                      </a:r>
                    </a:p>
                    <a:p>
                      <a:r>
                        <a:rPr lang="de-DE" sz="1000" b="0" i="0">
                          <a:latin typeface="TT Hoves Pro" panose="020B0003020000020203" pitchFamily="34" charset="77"/>
                        </a:rPr>
                        <a:t>bis 30 g 	   211 €</a:t>
                      </a:r>
                    </a:p>
                    <a:p>
                      <a:r>
                        <a:rPr lang="de-DE" sz="1000" b="0" i="0">
                          <a:latin typeface="TT Hoves Pro" panose="020B0003020000020203" pitchFamily="34" charset="77"/>
                        </a:rPr>
                        <a:t>bis 35 g 	   225 €</a:t>
                      </a:r>
                    </a:p>
                    <a:p>
                      <a:r>
                        <a:rPr lang="de-DE" sz="1000" b="0" i="0">
                          <a:latin typeface="TT Hoves Pro" panose="020B0003020000020203" pitchFamily="34" charset="77"/>
                        </a:rPr>
                        <a:t>bis 40 g 	   239 € </a:t>
                      </a:r>
                    </a:p>
                    <a:p>
                      <a:endParaRPr lang="de-DE" sz="1000" b="0" i="0">
                        <a:latin typeface="TT Hoves Pro" panose="020B0003020000020203" pitchFamily="34" charset="77"/>
                      </a:endParaRPr>
                    </a:p>
                    <a:p>
                      <a:r>
                        <a:rPr lang="de-DE" sz="1000" b="0" i="0">
                          <a:latin typeface="TT Hoves Pro" panose="020B0003020000020203" pitchFamily="34" charset="77"/>
                        </a:rPr>
                        <a:t>Portokosten sind im Preis enthalten. </a:t>
                      </a:r>
                    </a:p>
                    <a:p>
                      <a:r>
                        <a:rPr lang="de-DE" sz="1000" b="0" i="0">
                          <a:latin typeface="TT Hoves Pro" panose="020B0003020000020203" pitchFamily="34" charset="77"/>
                        </a:rPr>
                        <a:t>Preise für höhere Einzelgewichte auf Anfrage. </a:t>
                      </a:r>
                    </a:p>
                    <a:p>
                      <a:r>
                        <a:rPr lang="de-DE" sz="1000" b="0" i="0">
                          <a:latin typeface="TT Hoves Pro" panose="020B0003020000020203" pitchFamily="34" charset="77"/>
                        </a:rPr>
                        <a:t>Teilbeilagen ab 2.000 Exemplaren auf Anfrage möglich. </a:t>
                      </a:r>
                    </a:p>
                    <a:p>
                      <a:r>
                        <a:rPr lang="de-DE" sz="1000" b="0" i="0">
                          <a:latin typeface="TT Hoves Pro" panose="020B0003020000020203" pitchFamily="34" charset="77"/>
                        </a:rPr>
                        <a:t>Zuschlag pro Teilbeilagen-Selektion 250,- €.</a:t>
                      </a:r>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703309">
                <a:tc>
                  <a:txBody>
                    <a:bodyPr/>
                    <a:lstStyle/>
                    <a:p>
                      <a:r>
                        <a:rPr lang="de-DE" sz="1000" b="1" i="0">
                          <a:solidFill>
                            <a:schemeClr val="accent3"/>
                          </a:solidFill>
                          <a:latin typeface="TT Hoves Pro" panose="020B0003020000020203" pitchFamily="34" charset="77"/>
                        </a:rPr>
                        <a:t>Formate</a:t>
                      </a:r>
                    </a:p>
                  </a:txBody>
                  <a:tcPr marL="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TT Hoves Pro" panose="020B0003020000020203" pitchFamily="34" charset="77"/>
                        </a:rPr>
                        <a:t>Heftformat 210 x 280 mm plus 3 mm im Bund, </a:t>
                      </a:r>
                    </a:p>
                    <a:p>
                      <a:r>
                        <a:rPr lang="de-DE" sz="1000" b="0" i="0">
                          <a:latin typeface="TT Hoves Pro" panose="020B0003020000020203" pitchFamily="34" charset="77"/>
                        </a:rPr>
                        <a:t>10 mm oben und 3 mm außen, unten mind. 3 mm bis max. 30 mm</a:t>
                      </a:r>
                    </a:p>
                    <a:p>
                      <a:r>
                        <a:rPr lang="de-DE" sz="1000" b="0" i="0">
                          <a:latin typeface="TT Hoves Pro" panose="020B0003020000020203" pitchFamily="34" charset="77"/>
                        </a:rPr>
                        <a:t>Formate für </a:t>
                      </a:r>
                      <a:r>
                        <a:rPr lang="de-DE" sz="1000" b="0" i="0" err="1">
                          <a:latin typeface="TT Hoves Pro" panose="020B0003020000020203" pitchFamily="34" charset="77"/>
                        </a:rPr>
                        <a:t>Beihefter</a:t>
                      </a:r>
                      <a:r>
                        <a:rPr lang="de-DE" sz="1000" b="0" i="0">
                          <a:latin typeface="TT Hoves Pro" panose="020B0003020000020203" pitchFamily="34" charset="77"/>
                        </a:rPr>
                        <a:t> mit Klappe auf Anfrage</a:t>
                      </a:r>
                    </a:p>
                  </a:txBody>
                  <a:tcPr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0" i="0">
                          <a:latin typeface="TT Hoves Pro" panose="020B0003020000020203" pitchFamily="34" charset="77"/>
                        </a:rPr>
                        <a:t>maximale Größe 195 x 275 mm</a:t>
                      </a:r>
                    </a:p>
                  </a:txBody>
                  <a:tcPr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832677"/>
                  </a:ext>
                </a:extLst>
              </a:tr>
              <a:tr h="552599">
                <a:tc>
                  <a:txBody>
                    <a:bodyPr/>
                    <a:lstStyle/>
                    <a:p>
                      <a:r>
                        <a:rPr lang="de-DE" sz="1000" b="1" i="0">
                          <a:solidFill>
                            <a:schemeClr val="accent3"/>
                          </a:solidFill>
                          <a:latin typeface="TT Hoves Pro" panose="020B0003020000020203" pitchFamily="34" charset="77"/>
                        </a:rPr>
                        <a:t>Technische</a:t>
                      </a:r>
                      <a:br>
                        <a:rPr lang="de-DE" sz="1000" b="1" i="0">
                          <a:solidFill>
                            <a:schemeClr val="accent3"/>
                          </a:solidFill>
                          <a:latin typeface="TT Hoves Pro" panose="020B0003020000020203" pitchFamily="34" charset="77"/>
                        </a:rPr>
                      </a:br>
                      <a:r>
                        <a:rPr lang="de-DE" sz="1000" b="1" i="0">
                          <a:solidFill>
                            <a:schemeClr val="accent3"/>
                          </a:solidFill>
                          <a:latin typeface="TT Hoves Pro" panose="020B0003020000020203" pitchFamily="34" charset="77"/>
                        </a:rPr>
                        <a:t>Angaben</a:t>
                      </a:r>
                    </a:p>
                  </a:txBody>
                  <a:tcPr marL="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err="1">
                          <a:latin typeface="TT Hoves Pro" panose="020B0003020000020203" pitchFamily="34" charset="77"/>
                        </a:rPr>
                        <a:t>Beihefter</a:t>
                      </a:r>
                      <a:r>
                        <a:rPr lang="de-DE" sz="1000" b="0" i="0">
                          <a:latin typeface="TT Hoves Pro" panose="020B0003020000020203" pitchFamily="34" charset="77"/>
                        </a:rPr>
                        <a:t> sind unbeschnitten anzuliefern. Mehrseitige</a:t>
                      </a:r>
                    </a:p>
                    <a:p>
                      <a:r>
                        <a:rPr lang="de-DE" sz="1000" b="0" i="0" err="1">
                          <a:latin typeface="TT Hoves Pro" panose="020B0003020000020203" pitchFamily="34" charset="77"/>
                        </a:rPr>
                        <a:t>Beihefter</a:t>
                      </a:r>
                      <a:r>
                        <a:rPr lang="de-DE" sz="1000" b="0" i="0">
                          <a:latin typeface="TT Hoves Pro" panose="020B0003020000020203" pitchFamily="34" charset="77"/>
                        </a:rPr>
                        <a:t> sind auf das jeweilige Format gefalzt anzuliefern.</a:t>
                      </a:r>
                    </a:p>
                    <a:p>
                      <a:r>
                        <a:rPr lang="de-DE" sz="1000" b="0" i="0">
                          <a:latin typeface="TT Hoves Pro" panose="020B0003020000020203" pitchFamily="34" charset="77"/>
                        </a:rPr>
                        <a:t>Die Vorderseite des </a:t>
                      </a:r>
                      <a:r>
                        <a:rPr lang="de-DE" sz="1000" b="0" i="0" err="1">
                          <a:latin typeface="TT Hoves Pro" panose="020B0003020000020203" pitchFamily="34" charset="77"/>
                        </a:rPr>
                        <a:t>Beihefters</a:t>
                      </a:r>
                      <a:r>
                        <a:rPr lang="de-DE" sz="1000" b="0" i="0">
                          <a:latin typeface="TT Hoves Pro" panose="020B0003020000020203" pitchFamily="34" charset="77"/>
                        </a:rPr>
                        <a:t> ist zu kennzeichnen.</a:t>
                      </a:r>
                    </a:p>
                  </a:txBody>
                  <a:tcPr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0" i="0">
                          <a:latin typeface="TT Hoves Pro" panose="020B0003020000020203" pitchFamily="34" charset="77"/>
                        </a:rPr>
                        <a:t>Beilagen werden lose eingelegt. </a:t>
                      </a:r>
                    </a:p>
                    <a:p>
                      <a:r>
                        <a:rPr lang="de-DE" sz="1000" b="0" i="0">
                          <a:latin typeface="TT Hoves Pro" panose="020B0003020000020203" pitchFamily="34" charset="77"/>
                        </a:rPr>
                        <a:t>Die Beilagen müssen aus einem Stück bestehen.</a:t>
                      </a:r>
                    </a:p>
                    <a:p>
                      <a:r>
                        <a:rPr lang="de-DE" sz="1000" b="0" i="0">
                          <a:latin typeface="TT Hoves Pro" panose="020B0003020000020203" pitchFamily="34" charset="77"/>
                        </a:rPr>
                        <a:t>Sollten die Beilagen gefalzt sein, muss die längere Seite geschlossen sein.</a:t>
                      </a:r>
                    </a:p>
                  </a:txBody>
                  <a:tcPr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710871"/>
                  </a:ext>
                </a:extLst>
              </a:tr>
              <a:tr h="552599">
                <a:tc>
                  <a:txBody>
                    <a:bodyPr/>
                    <a:lstStyle/>
                    <a:p>
                      <a:r>
                        <a:rPr lang="de-DE" sz="1000" b="1" i="0">
                          <a:solidFill>
                            <a:schemeClr val="accent3"/>
                          </a:solidFill>
                          <a:latin typeface="TT Hoves Pro" panose="020B0003020000020203" pitchFamily="34" charset="77"/>
                        </a:rPr>
                        <a:t>Sonstiges</a:t>
                      </a:r>
                    </a:p>
                  </a:txBody>
                  <a:tcPr marL="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r>
                        <a:rPr lang="de-DE" sz="1000" b="0" i="0">
                          <a:latin typeface="TT Hoves Pro" panose="020B0003020000020203" pitchFamily="34" charset="77"/>
                        </a:rPr>
                        <a:t>Vor Auftragsannahme und -bestätigung ist die Vorlage eines verbindlichen Musters, notfalls eines Blindmusters mit Größen- und Gewichtsangabe erforderlich. Beilagen und </a:t>
                      </a:r>
                      <a:r>
                        <a:rPr lang="de-DE" sz="1000" b="0" i="0" err="1">
                          <a:latin typeface="TT Hoves Pro" panose="020B0003020000020203" pitchFamily="34" charset="77"/>
                        </a:rPr>
                        <a:t>Beihefter</a:t>
                      </a:r>
                      <a:r>
                        <a:rPr lang="de-DE" sz="1000" b="0" i="0">
                          <a:latin typeface="TT Hoves Pro" panose="020B0003020000020203" pitchFamily="34" charset="77"/>
                        </a:rPr>
                        <a:t> müssen so gestaltet sein, dass sie nicht mit dem Redaktionsteil verwechselt werden können. Erschwernisse bei der Bearbeitung und zusätzliche Arbeiten (z. B. Falzen) werden gesondert in Rechnung gestellt.</a:t>
                      </a:r>
                    </a:p>
                    <a:p>
                      <a:r>
                        <a:rPr lang="de-DE" sz="1000" b="0" i="0">
                          <a:latin typeface="TT Hoves Pro" panose="020B0003020000020203" pitchFamily="34" charset="77"/>
                        </a:rPr>
                        <a:t>Bitte fordern Sie das Infosheet mit den spezifischen technischen Angaben zu Konzeption und Anlieferung an. Sie erhalten dieses bei Auftragserteilung automatisch.</a:t>
                      </a:r>
                    </a:p>
                  </a:txBody>
                  <a:tcPr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100"/>
                    </a:p>
                  </a:txBody>
                  <a:tcP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119895"/>
                  </a:ext>
                </a:extLst>
              </a:tr>
            </a:tbl>
          </a:graphicData>
        </a:graphic>
      </p:graphicFrame>
      <p:pic>
        <p:nvPicPr>
          <p:cNvPr id="2" name="Grafik 1">
            <a:extLst>
              <a:ext uri="{FF2B5EF4-FFF2-40B4-BE49-F238E27FC236}">
                <a16:creationId xmlns:a16="http://schemas.microsoft.com/office/drawing/2014/main" id="{B75EEC88-2A4E-8807-A425-E111E55328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4" name="Textfeld 3">
            <a:extLst>
              <a:ext uri="{FF2B5EF4-FFF2-40B4-BE49-F238E27FC236}">
                <a16:creationId xmlns:a16="http://schemas.microsoft.com/office/drawing/2014/main" id="{DF387DE1-70DC-EA63-1574-7CB0A74A0C19}"/>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
        <p:nvSpPr>
          <p:cNvPr id="7" name="Textfeld 6">
            <a:extLst>
              <a:ext uri="{FF2B5EF4-FFF2-40B4-BE49-F238E27FC236}">
                <a16:creationId xmlns:a16="http://schemas.microsoft.com/office/drawing/2014/main" id="{8EB01A0E-EB30-F46E-B664-7610AC395BF5}"/>
              </a:ext>
            </a:extLst>
          </p:cNvPr>
          <p:cNvSpPr txBox="1"/>
          <p:nvPr/>
        </p:nvSpPr>
        <p:spPr>
          <a:xfrm>
            <a:off x="5817729" y="6548925"/>
            <a:ext cx="4421068" cy="338554"/>
          </a:xfrm>
          <a:prstGeom prst="rect">
            <a:avLst/>
          </a:prstGeom>
          <a:noFill/>
        </p:spPr>
        <p:txBody>
          <a:bodyPr wrap="square" rtlCol="0">
            <a:spAutoFit/>
          </a:bodyPr>
          <a:lstStyle/>
          <a:p>
            <a:pPr algn="r"/>
            <a:r>
              <a:rPr lang="de-DE" sz="800" i="1">
                <a:latin typeface="TT Hoves Pro" panose="020B0003020000020203" pitchFamily="34" charset="77"/>
              </a:rPr>
              <a:t>Alle Preise  gelten zzgl. gesetzliche Mehrwertsteuer.</a:t>
            </a:r>
          </a:p>
          <a:p>
            <a:pPr algn="r"/>
            <a:endParaRPr lang="de-DE" sz="800" i="1"/>
          </a:p>
        </p:txBody>
      </p:sp>
    </p:spTree>
    <p:extLst>
      <p:ext uri="{BB962C8B-B14F-4D97-AF65-F5344CB8AC3E}">
        <p14:creationId xmlns:p14="http://schemas.microsoft.com/office/powerpoint/2010/main" val="12255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AA78-E720-AC61-FE99-130A93F1A4C0}"/>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F9EDCE1E-7FD7-01DF-79BE-00DCFC5B5A9C}"/>
              </a:ext>
            </a:extLst>
          </p:cNvPr>
          <p:cNvSpPr txBox="1"/>
          <p:nvPr/>
        </p:nvSpPr>
        <p:spPr>
          <a:xfrm>
            <a:off x="483964" y="1832109"/>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Technische Angaben</a:t>
            </a:r>
          </a:p>
        </p:txBody>
      </p:sp>
      <p:sp>
        <p:nvSpPr>
          <p:cNvPr id="6" name="Textfeld 5">
            <a:extLst>
              <a:ext uri="{FF2B5EF4-FFF2-40B4-BE49-F238E27FC236}">
                <a16:creationId xmlns:a16="http://schemas.microsoft.com/office/drawing/2014/main" id="{124A7C70-0A22-AE5C-AFEB-69157847545E}"/>
              </a:ext>
            </a:extLst>
          </p:cNvPr>
          <p:cNvSpPr txBox="1"/>
          <p:nvPr/>
        </p:nvSpPr>
        <p:spPr>
          <a:xfrm>
            <a:off x="483964" y="2173886"/>
            <a:ext cx="1600868" cy="261610"/>
          </a:xfrm>
          <a:prstGeom prst="rect">
            <a:avLst/>
          </a:prstGeom>
          <a:noFill/>
        </p:spPr>
        <p:txBody>
          <a:bodyPr wrap="square" lIns="0" rIns="0" rtlCol="0">
            <a:spAutoFit/>
          </a:bodyPr>
          <a:lstStyle/>
          <a:p>
            <a:r>
              <a:rPr lang="de-DE" sz="1100" b="1">
                <a:latin typeface="TT Hoves Pro" panose="020B0003020000020203" pitchFamily="34" charset="77"/>
              </a:rPr>
              <a:t>Umschlag</a:t>
            </a:r>
          </a:p>
        </p:txBody>
      </p:sp>
      <p:cxnSp>
        <p:nvCxnSpPr>
          <p:cNvPr id="7" name="Gerade Verbindung 6">
            <a:extLst>
              <a:ext uri="{FF2B5EF4-FFF2-40B4-BE49-F238E27FC236}">
                <a16:creationId xmlns:a16="http://schemas.microsoft.com/office/drawing/2014/main" id="{34DD19E2-FB56-A608-CF63-937B925E8399}"/>
              </a:ext>
            </a:extLst>
          </p:cNvPr>
          <p:cNvCxnSpPr>
            <a:cxnSpLocks/>
          </p:cNvCxnSpPr>
          <p:nvPr/>
        </p:nvCxnSpPr>
        <p:spPr>
          <a:xfrm>
            <a:off x="483964" y="2149748"/>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49F84A03-976D-B24E-94F1-33061C2F9ACB}"/>
              </a:ext>
            </a:extLst>
          </p:cNvPr>
          <p:cNvSpPr txBox="1"/>
          <p:nvPr/>
        </p:nvSpPr>
        <p:spPr>
          <a:xfrm>
            <a:off x="483964" y="1320800"/>
            <a:ext cx="686085" cy="400110"/>
          </a:xfrm>
          <a:prstGeom prst="rect">
            <a:avLst/>
          </a:prstGeom>
          <a:noFill/>
        </p:spPr>
        <p:txBody>
          <a:bodyPr wrap="none" lIns="0" rIns="0" rtlCol="0">
            <a:spAutoFit/>
          </a:bodyPr>
          <a:lstStyle/>
          <a:p>
            <a:r>
              <a:rPr lang="de-DE" sz="2000" b="1">
                <a:latin typeface="TT Hoves Pro" panose="020B0003020000020203" pitchFamily="34" charset="77"/>
              </a:rPr>
              <a:t>Facts</a:t>
            </a:r>
          </a:p>
        </p:txBody>
      </p:sp>
      <p:cxnSp>
        <p:nvCxnSpPr>
          <p:cNvPr id="9" name="Gerade Verbindung 8">
            <a:extLst>
              <a:ext uri="{FF2B5EF4-FFF2-40B4-BE49-F238E27FC236}">
                <a16:creationId xmlns:a16="http://schemas.microsoft.com/office/drawing/2014/main" id="{08ECAA21-4FAC-5F95-DDEC-457544EE740B}"/>
              </a:ext>
            </a:extLst>
          </p:cNvPr>
          <p:cNvCxnSpPr>
            <a:cxnSpLocks/>
          </p:cNvCxnSpPr>
          <p:nvPr/>
        </p:nvCxnSpPr>
        <p:spPr>
          <a:xfrm>
            <a:off x="483964" y="2451500"/>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8570E6C0-A4B1-CD19-1E84-B43EBA8E21E1}"/>
              </a:ext>
            </a:extLst>
          </p:cNvPr>
          <p:cNvSpPr txBox="1"/>
          <p:nvPr/>
        </p:nvSpPr>
        <p:spPr>
          <a:xfrm>
            <a:off x="483964" y="2475638"/>
            <a:ext cx="1600868" cy="261610"/>
          </a:xfrm>
          <a:prstGeom prst="rect">
            <a:avLst/>
          </a:prstGeom>
          <a:noFill/>
        </p:spPr>
        <p:txBody>
          <a:bodyPr wrap="square" lIns="0" rIns="0" rtlCol="0">
            <a:spAutoFit/>
          </a:bodyPr>
          <a:lstStyle/>
          <a:p>
            <a:r>
              <a:rPr lang="de-DE" sz="1100" b="1">
                <a:latin typeface="TT Hoves Pro" panose="020B0003020000020203" pitchFamily="34" charset="77"/>
              </a:rPr>
              <a:t>Innenteil</a:t>
            </a:r>
          </a:p>
        </p:txBody>
      </p:sp>
      <p:cxnSp>
        <p:nvCxnSpPr>
          <p:cNvPr id="11" name="Gerade Verbindung 10">
            <a:extLst>
              <a:ext uri="{FF2B5EF4-FFF2-40B4-BE49-F238E27FC236}">
                <a16:creationId xmlns:a16="http://schemas.microsoft.com/office/drawing/2014/main" id="{B4057C39-BD82-830B-2165-1910BDC7385E}"/>
              </a:ext>
            </a:extLst>
          </p:cNvPr>
          <p:cNvCxnSpPr>
            <a:cxnSpLocks/>
          </p:cNvCxnSpPr>
          <p:nvPr/>
        </p:nvCxnSpPr>
        <p:spPr>
          <a:xfrm>
            <a:off x="483964" y="2762396"/>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Textfeld 11">
            <a:extLst>
              <a:ext uri="{FF2B5EF4-FFF2-40B4-BE49-F238E27FC236}">
                <a16:creationId xmlns:a16="http://schemas.microsoft.com/office/drawing/2014/main" id="{900F847A-31B2-36FE-7A24-45E9D07449F6}"/>
              </a:ext>
            </a:extLst>
          </p:cNvPr>
          <p:cNvSpPr txBox="1"/>
          <p:nvPr/>
        </p:nvSpPr>
        <p:spPr>
          <a:xfrm>
            <a:off x="483964" y="2786534"/>
            <a:ext cx="1600868" cy="261610"/>
          </a:xfrm>
          <a:prstGeom prst="rect">
            <a:avLst/>
          </a:prstGeom>
          <a:noFill/>
        </p:spPr>
        <p:txBody>
          <a:bodyPr wrap="square" lIns="0" rIns="0" rtlCol="0">
            <a:spAutoFit/>
          </a:bodyPr>
          <a:lstStyle/>
          <a:p>
            <a:r>
              <a:rPr lang="de-DE" sz="1100" b="1">
                <a:latin typeface="TT Hoves Pro" panose="020B0003020000020203" pitchFamily="34" charset="77"/>
              </a:rPr>
              <a:t>Bindung</a:t>
            </a:r>
          </a:p>
        </p:txBody>
      </p:sp>
      <p:cxnSp>
        <p:nvCxnSpPr>
          <p:cNvPr id="13" name="Gerade Verbindung 12">
            <a:extLst>
              <a:ext uri="{FF2B5EF4-FFF2-40B4-BE49-F238E27FC236}">
                <a16:creationId xmlns:a16="http://schemas.microsoft.com/office/drawing/2014/main" id="{6F32A89D-EBAF-4119-C575-371AE1DEB971}"/>
              </a:ext>
            </a:extLst>
          </p:cNvPr>
          <p:cNvCxnSpPr>
            <a:cxnSpLocks/>
          </p:cNvCxnSpPr>
          <p:nvPr/>
        </p:nvCxnSpPr>
        <p:spPr>
          <a:xfrm>
            <a:off x="483964" y="3073292"/>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id="{481B3CCF-942C-55D6-F3B6-A7093F6DC142}"/>
              </a:ext>
            </a:extLst>
          </p:cNvPr>
          <p:cNvSpPr txBox="1"/>
          <p:nvPr/>
        </p:nvSpPr>
        <p:spPr>
          <a:xfrm>
            <a:off x="483964" y="3097430"/>
            <a:ext cx="1600868" cy="261610"/>
          </a:xfrm>
          <a:prstGeom prst="rect">
            <a:avLst/>
          </a:prstGeom>
          <a:noFill/>
        </p:spPr>
        <p:txBody>
          <a:bodyPr wrap="square" lIns="0" rIns="0" rtlCol="0">
            <a:spAutoFit/>
          </a:bodyPr>
          <a:lstStyle/>
          <a:p>
            <a:r>
              <a:rPr lang="de-DE" sz="1100" b="1">
                <a:latin typeface="TT Hoves Pro" panose="020B0003020000020203" pitchFamily="34" charset="77"/>
              </a:rPr>
              <a:t>Heftformat</a:t>
            </a:r>
          </a:p>
        </p:txBody>
      </p:sp>
      <p:cxnSp>
        <p:nvCxnSpPr>
          <p:cNvPr id="15" name="Gerade Verbindung 14">
            <a:extLst>
              <a:ext uri="{FF2B5EF4-FFF2-40B4-BE49-F238E27FC236}">
                <a16:creationId xmlns:a16="http://schemas.microsoft.com/office/drawing/2014/main" id="{6C7A9E75-3305-50D8-8A76-37A7211718D0}"/>
              </a:ext>
            </a:extLst>
          </p:cNvPr>
          <p:cNvCxnSpPr>
            <a:cxnSpLocks/>
          </p:cNvCxnSpPr>
          <p:nvPr/>
        </p:nvCxnSpPr>
        <p:spPr>
          <a:xfrm>
            <a:off x="483964" y="3375044"/>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6" name="Textfeld 15">
            <a:extLst>
              <a:ext uri="{FF2B5EF4-FFF2-40B4-BE49-F238E27FC236}">
                <a16:creationId xmlns:a16="http://schemas.microsoft.com/office/drawing/2014/main" id="{C567A7EE-7B03-99A5-05F7-99C6DE678538}"/>
              </a:ext>
            </a:extLst>
          </p:cNvPr>
          <p:cNvSpPr txBox="1"/>
          <p:nvPr/>
        </p:nvSpPr>
        <p:spPr>
          <a:xfrm>
            <a:off x="483964" y="3408326"/>
            <a:ext cx="1600868" cy="261610"/>
          </a:xfrm>
          <a:prstGeom prst="rect">
            <a:avLst/>
          </a:prstGeom>
          <a:noFill/>
        </p:spPr>
        <p:txBody>
          <a:bodyPr wrap="square" lIns="0" rIns="0" rtlCol="0">
            <a:spAutoFit/>
          </a:bodyPr>
          <a:lstStyle/>
          <a:p>
            <a:r>
              <a:rPr lang="de-DE" sz="1100" b="1">
                <a:latin typeface="TT Hoves Pro" panose="020B0003020000020203" pitchFamily="34" charset="77"/>
              </a:rPr>
              <a:t>Satzspiegel</a:t>
            </a:r>
          </a:p>
        </p:txBody>
      </p:sp>
      <p:cxnSp>
        <p:nvCxnSpPr>
          <p:cNvPr id="17" name="Gerade Verbindung 16">
            <a:extLst>
              <a:ext uri="{FF2B5EF4-FFF2-40B4-BE49-F238E27FC236}">
                <a16:creationId xmlns:a16="http://schemas.microsoft.com/office/drawing/2014/main" id="{8D33C64D-EE2A-03C3-D367-5873DA6F9625}"/>
              </a:ext>
            </a:extLst>
          </p:cNvPr>
          <p:cNvCxnSpPr>
            <a:cxnSpLocks/>
          </p:cNvCxnSpPr>
          <p:nvPr/>
        </p:nvCxnSpPr>
        <p:spPr>
          <a:xfrm>
            <a:off x="483964" y="3695084"/>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C92D5D4A-CD16-1970-A105-45A6A71A421D}"/>
              </a:ext>
            </a:extLst>
          </p:cNvPr>
          <p:cNvSpPr txBox="1"/>
          <p:nvPr/>
        </p:nvSpPr>
        <p:spPr>
          <a:xfrm>
            <a:off x="483964" y="3728366"/>
            <a:ext cx="1600868" cy="261610"/>
          </a:xfrm>
          <a:prstGeom prst="rect">
            <a:avLst/>
          </a:prstGeom>
          <a:noFill/>
        </p:spPr>
        <p:txBody>
          <a:bodyPr wrap="square" lIns="0" rIns="0" rtlCol="0">
            <a:spAutoFit/>
          </a:bodyPr>
          <a:lstStyle/>
          <a:p>
            <a:r>
              <a:rPr lang="de-DE" sz="1100" b="1">
                <a:latin typeface="TT Hoves Pro" panose="020B0003020000020203" pitchFamily="34" charset="77"/>
              </a:rPr>
              <a:t>Anschnitt</a:t>
            </a:r>
          </a:p>
        </p:txBody>
      </p:sp>
      <p:cxnSp>
        <p:nvCxnSpPr>
          <p:cNvPr id="19" name="Gerade Verbindung 18">
            <a:extLst>
              <a:ext uri="{FF2B5EF4-FFF2-40B4-BE49-F238E27FC236}">
                <a16:creationId xmlns:a16="http://schemas.microsoft.com/office/drawing/2014/main" id="{78555E07-2270-B4D9-D34E-E2591EE9D408}"/>
              </a:ext>
            </a:extLst>
          </p:cNvPr>
          <p:cNvCxnSpPr>
            <a:cxnSpLocks/>
          </p:cNvCxnSpPr>
          <p:nvPr/>
        </p:nvCxnSpPr>
        <p:spPr>
          <a:xfrm>
            <a:off x="483964" y="4015828"/>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9D012966-ECAC-8145-1590-427849E0C027}"/>
              </a:ext>
            </a:extLst>
          </p:cNvPr>
          <p:cNvSpPr txBox="1"/>
          <p:nvPr/>
        </p:nvSpPr>
        <p:spPr>
          <a:xfrm>
            <a:off x="483964" y="4057550"/>
            <a:ext cx="1600868" cy="261610"/>
          </a:xfrm>
          <a:prstGeom prst="rect">
            <a:avLst/>
          </a:prstGeom>
          <a:noFill/>
        </p:spPr>
        <p:txBody>
          <a:bodyPr wrap="square" lIns="0" rIns="0" rtlCol="0">
            <a:spAutoFit/>
          </a:bodyPr>
          <a:lstStyle/>
          <a:p>
            <a:r>
              <a:rPr lang="de-DE" sz="1100" b="1">
                <a:latin typeface="TT Hoves Pro" panose="020B0003020000020203" pitchFamily="34" charset="77"/>
              </a:rPr>
              <a:t>Rasterweite</a:t>
            </a:r>
          </a:p>
        </p:txBody>
      </p:sp>
      <p:sp>
        <p:nvSpPr>
          <p:cNvPr id="21" name="Textfeld 20">
            <a:extLst>
              <a:ext uri="{FF2B5EF4-FFF2-40B4-BE49-F238E27FC236}">
                <a16:creationId xmlns:a16="http://schemas.microsoft.com/office/drawing/2014/main" id="{2455F1FC-226A-E3BC-BB1F-57DF399F9708}"/>
              </a:ext>
            </a:extLst>
          </p:cNvPr>
          <p:cNvSpPr txBox="1"/>
          <p:nvPr/>
        </p:nvSpPr>
        <p:spPr>
          <a:xfrm>
            <a:off x="1837276" y="2173886"/>
            <a:ext cx="2724564" cy="261610"/>
          </a:xfrm>
          <a:prstGeom prst="rect">
            <a:avLst/>
          </a:prstGeom>
          <a:noFill/>
        </p:spPr>
        <p:txBody>
          <a:bodyPr wrap="square" lIns="0" rIns="0" rtlCol="0">
            <a:spAutoFit/>
          </a:bodyPr>
          <a:lstStyle/>
          <a:p>
            <a:r>
              <a:rPr lang="de-DE" sz="1100">
                <a:latin typeface="TT Hoves Pro" panose="020B0003020000020203" pitchFamily="34" charset="77"/>
              </a:rPr>
              <a:t>4/4 farbig Euroskala Bogenoffset</a:t>
            </a:r>
          </a:p>
        </p:txBody>
      </p:sp>
      <p:sp>
        <p:nvSpPr>
          <p:cNvPr id="22" name="Textfeld 21">
            <a:extLst>
              <a:ext uri="{FF2B5EF4-FFF2-40B4-BE49-F238E27FC236}">
                <a16:creationId xmlns:a16="http://schemas.microsoft.com/office/drawing/2014/main" id="{96C6B7ED-10D3-AA93-C3C0-0B62E82F4D5F}"/>
              </a:ext>
            </a:extLst>
          </p:cNvPr>
          <p:cNvSpPr txBox="1"/>
          <p:nvPr/>
        </p:nvSpPr>
        <p:spPr>
          <a:xfrm>
            <a:off x="1837276" y="2475638"/>
            <a:ext cx="2724564" cy="261610"/>
          </a:xfrm>
          <a:prstGeom prst="rect">
            <a:avLst/>
          </a:prstGeom>
          <a:noFill/>
        </p:spPr>
        <p:txBody>
          <a:bodyPr wrap="square" lIns="0" rIns="0" rtlCol="0">
            <a:spAutoFit/>
          </a:bodyPr>
          <a:lstStyle/>
          <a:p>
            <a:r>
              <a:rPr lang="de-DE" sz="1100">
                <a:latin typeface="TT Hoves Pro" panose="020B0003020000020203" pitchFamily="34" charset="77"/>
              </a:rPr>
              <a:t>4/4 farbig Euroskala Rollenoffset</a:t>
            </a:r>
          </a:p>
        </p:txBody>
      </p:sp>
      <p:sp>
        <p:nvSpPr>
          <p:cNvPr id="23" name="Textfeld 22">
            <a:extLst>
              <a:ext uri="{FF2B5EF4-FFF2-40B4-BE49-F238E27FC236}">
                <a16:creationId xmlns:a16="http://schemas.microsoft.com/office/drawing/2014/main" id="{F8A96372-AC41-7864-0B4B-A9A0531785A8}"/>
              </a:ext>
            </a:extLst>
          </p:cNvPr>
          <p:cNvSpPr txBox="1"/>
          <p:nvPr/>
        </p:nvSpPr>
        <p:spPr>
          <a:xfrm>
            <a:off x="1837276" y="2786534"/>
            <a:ext cx="2724564" cy="261610"/>
          </a:xfrm>
          <a:prstGeom prst="rect">
            <a:avLst/>
          </a:prstGeom>
          <a:noFill/>
        </p:spPr>
        <p:txBody>
          <a:bodyPr wrap="square" lIns="0" rIns="0" rtlCol="0">
            <a:spAutoFit/>
          </a:bodyPr>
          <a:lstStyle/>
          <a:p>
            <a:r>
              <a:rPr lang="de-DE" sz="1100">
                <a:latin typeface="TT Hoves Pro" panose="020B0003020000020203" pitchFamily="34" charset="77"/>
              </a:rPr>
              <a:t>Klebebindung</a:t>
            </a:r>
          </a:p>
        </p:txBody>
      </p:sp>
      <p:sp>
        <p:nvSpPr>
          <p:cNvPr id="24" name="Textfeld 23">
            <a:extLst>
              <a:ext uri="{FF2B5EF4-FFF2-40B4-BE49-F238E27FC236}">
                <a16:creationId xmlns:a16="http://schemas.microsoft.com/office/drawing/2014/main" id="{547ADF0C-C57D-05F1-2C2C-67E6880ADB3B}"/>
              </a:ext>
            </a:extLst>
          </p:cNvPr>
          <p:cNvSpPr txBox="1"/>
          <p:nvPr/>
        </p:nvSpPr>
        <p:spPr>
          <a:xfrm>
            <a:off x="1837276" y="3097430"/>
            <a:ext cx="2724564" cy="261610"/>
          </a:xfrm>
          <a:prstGeom prst="rect">
            <a:avLst/>
          </a:prstGeom>
          <a:noFill/>
        </p:spPr>
        <p:txBody>
          <a:bodyPr wrap="square" lIns="0" rIns="0" rtlCol="0">
            <a:spAutoFit/>
          </a:bodyPr>
          <a:lstStyle/>
          <a:p>
            <a:r>
              <a:rPr lang="de-DE" sz="1100">
                <a:latin typeface="TT Hoves Pro" panose="020B0003020000020203" pitchFamily="34" charset="77"/>
              </a:rPr>
              <a:t>210 mm breit, 280 mm hoch</a:t>
            </a:r>
          </a:p>
        </p:txBody>
      </p:sp>
      <p:sp>
        <p:nvSpPr>
          <p:cNvPr id="25" name="Textfeld 24">
            <a:extLst>
              <a:ext uri="{FF2B5EF4-FFF2-40B4-BE49-F238E27FC236}">
                <a16:creationId xmlns:a16="http://schemas.microsoft.com/office/drawing/2014/main" id="{4FC7F7B4-D2A1-3225-96A6-4A3231BD0D22}"/>
              </a:ext>
            </a:extLst>
          </p:cNvPr>
          <p:cNvSpPr txBox="1"/>
          <p:nvPr/>
        </p:nvSpPr>
        <p:spPr>
          <a:xfrm>
            <a:off x="1837276" y="3408326"/>
            <a:ext cx="2724564" cy="261610"/>
          </a:xfrm>
          <a:prstGeom prst="rect">
            <a:avLst/>
          </a:prstGeom>
          <a:noFill/>
        </p:spPr>
        <p:txBody>
          <a:bodyPr wrap="square" lIns="0" rIns="0" rtlCol="0">
            <a:spAutoFit/>
          </a:bodyPr>
          <a:lstStyle/>
          <a:p>
            <a:r>
              <a:rPr lang="de-DE" sz="1100">
                <a:latin typeface="TT Hoves Pro" panose="020B0003020000020203" pitchFamily="34" charset="77"/>
              </a:rPr>
              <a:t>183 mm breit, 239 mm hoch</a:t>
            </a:r>
          </a:p>
        </p:txBody>
      </p:sp>
      <p:sp>
        <p:nvSpPr>
          <p:cNvPr id="26" name="Textfeld 25">
            <a:extLst>
              <a:ext uri="{FF2B5EF4-FFF2-40B4-BE49-F238E27FC236}">
                <a16:creationId xmlns:a16="http://schemas.microsoft.com/office/drawing/2014/main" id="{6B7D833A-0BDD-226C-6C83-BE58B9AE8124}"/>
              </a:ext>
            </a:extLst>
          </p:cNvPr>
          <p:cNvSpPr txBox="1"/>
          <p:nvPr/>
        </p:nvSpPr>
        <p:spPr>
          <a:xfrm>
            <a:off x="1837276" y="3719222"/>
            <a:ext cx="2724564" cy="261610"/>
          </a:xfrm>
          <a:prstGeom prst="rect">
            <a:avLst/>
          </a:prstGeom>
          <a:noFill/>
        </p:spPr>
        <p:txBody>
          <a:bodyPr wrap="square" lIns="0" rIns="0" rtlCol="0">
            <a:spAutoFit/>
          </a:bodyPr>
          <a:lstStyle/>
          <a:p>
            <a:r>
              <a:rPr lang="de-DE" sz="1100" err="1">
                <a:latin typeface="TT Hoves Pro" panose="020B0003020000020203" pitchFamily="34" charset="77"/>
              </a:rPr>
              <a:t>Beschnittzugabe</a:t>
            </a:r>
            <a:r>
              <a:rPr lang="de-DE" sz="1100">
                <a:latin typeface="TT Hoves Pro" panose="020B0003020000020203" pitchFamily="34" charset="77"/>
              </a:rPr>
              <a:t> an allen Seiten 5 mm</a:t>
            </a:r>
          </a:p>
        </p:txBody>
      </p:sp>
      <p:sp>
        <p:nvSpPr>
          <p:cNvPr id="27" name="Textfeld 26">
            <a:extLst>
              <a:ext uri="{FF2B5EF4-FFF2-40B4-BE49-F238E27FC236}">
                <a16:creationId xmlns:a16="http://schemas.microsoft.com/office/drawing/2014/main" id="{4A83AE1E-6FF9-217C-B0A8-DCF853118431}"/>
              </a:ext>
            </a:extLst>
          </p:cNvPr>
          <p:cNvSpPr txBox="1"/>
          <p:nvPr/>
        </p:nvSpPr>
        <p:spPr>
          <a:xfrm>
            <a:off x="1837276" y="4057550"/>
            <a:ext cx="2724564" cy="261610"/>
          </a:xfrm>
          <a:prstGeom prst="rect">
            <a:avLst/>
          </a:prstGeom>
          <a:noFill/>
        </p:spPr>
        <p:txBody>
          <a:bodyPr wrap="square" lIns="0" rIns="0" rtlCol="0">
            <a:spAutoFit/>
          </a:bodyPr>
          <a:lstStyle/>
          <a:p>
            <a:r>
              <a:rPr lang="de-DE" sz="1100">
                <a:latin typeface="TT Hoves Pro" panose="020B0003020000020203" pitchFamily="34" charset="77"/>
              </a:rPr>
              <a:t>70er Raster</a:t>
            </a:r>
          </a:p>
        </p:txBody>
      </p:sp>
      <p:cxnSp>
        <p:nvCxnSpPr>
          <p:cNvPr id="29" name="Gerade Verbindung 28">
            <a:extLst>
              <a:ext uri="{FF2B5EF4-FFF2-40B4-BE49-F238E27FC236}">
                <a16:creationId xmlns:a16="http://schemas.microsoft.com/office/drawing/2014/main" id="{3352ACC2-63BE-5003-CA7D-7C291B2EA748}"/>
              </a:ext>
            </a:extLst>
          </p:cNvPr>
          <p:cNvCxnSpPr>
            <a:cxnSpLocks/>
          </p:cNvCxnSpPr>
          <p:nvPr/>
        </p:nvCxnSpPr>
        <p:spPr>
          <a:xfrm>
            <a:off x="483964" y="5181604"/>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30" name="Textfeld 29">
            <a:extLst>
              <a:ext uri="{FF2B5EF4-FFF2-40B4-BE49-F238E27FC236}">
                <a16:creationId xmlns:a16="http://schemas.microsoft.com/office/drawing/2014/main" id="{16BECB17-3367-397F-AA2B-27DA700EA7F9}"/>
              </a:ext>
            </a:extLst>
          </p:cNvPr>
          <p:cNvSpPr txBox="1"/>
          <p:nvPr/>
        </p:nvSpPr>
        <p:spPr>
          <a:xfrm>
            <a:off x="483964" y="4876190"/>
            <a:ext cx="1600868" cy="430887"/>
          </a:xfrm>
          <a:prstGeom prst="rect">
            <a:avLst/>
          </a:prstGeom>
          <a:noFill/>
        </p:spPr>
        <p:txBody>
          <a:bodyPr wrap="square" lIns="0" rIns="0" rtlCol="0">
            <a:spAutoFit/>
          </a:bodyPr>
          <a:lstStyle/>
          <a:p>
            <a:r>
              <a:rPr lang="de-DE" sz="1100" b="1">
                <a:latin typeface="TT Hoves Pro" panose="020B0003020000020203" pitchFamily="34" charset="77"/>
              </a:rPr>
              <a:t>PDF-Standard	</a:t>
            </a:r>
          </a:p>
        </p:txBody>
      </p:sp>
      <p:sp>
        <p:nvSpPr>
          <p:cNvPr id="31" name="Textfeld 30">
            <a:extLst>
              <a:ext uri="{FF2B5EF4-FFF2-40B4-BE49-F238E27FC236}">
                <a16:creationId xmlns:a16="http://schemas.microsoft.com/office/drawing/2014/main" id="{4E60F5FA-FC40-E4D5-1FAE-B1042A540901}"/>
              </a:ext>
            </a:extLst>
          </p:cNvPr>
          <p:cNvSpPr txBox="1"/>
          <p:nvPr/>
        </p:nvSpPr>
        <p:spPr>
          <a:xfrm>
            <a:off x="1837276" y="4876190"/>
            <a:ext cx="2724564" cy="261610"/>
          </a:xfrm>
          <a:prstGeom prst="rect">
            <a:avLst/>
          </a:prstGeom>
          <a:noFill/>
        </p:spPr>
        <p:txBody>
          <a:bodyPr wrap="square" lIns="0" rIns="0" rtlCol="0">
            <a:spAutoFit/>
          </a:bodyPr>
          <a:lstStyle/>
          <a:p>
            <a:r>
              <a:rPr lang="de-DE" sz="1100">
                <a:latin typeface="TT Hoves Pro" panose="020B0003020000020203" pitchFamily="34" charset="77"/>
              </a:rPr>
              <a:t>PD/X-4	</a:t>
            </a:r>
          </a:p>
        </p:txBody>
      </p:sp>
      <p:cxnSp>
        <p:nvCxnSpPr>
          <p:cNvPr id="32" name="Gerade Verbindung 31">
            <a:extLst>
              <a:ext uri="{FF2B5EF4-FFF2-40B4-BE49-F238E27FC236}">
                <a16:creationId xmlns:a16="http://schemas.microsoft.com/office/drawing/2014/main" id="{EDCD491C-698C-3802-798C-DFA487B5B15A}"/>
              </a:ext>
            </a:extLst>
          </p:cNvPr>
          <p:cNvCxnSpPr>
            <a:cxnSpLocks/>
          </p:cNvCxnSpPr>
          <p:nvPr/>
        </p:nvCxnSpPr>
        <p:spPr>
          <a:xfrm>
            <a:off x="483964" y="5665888"/>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33" name="Textfeld 32">
            <a:extLst>
              <a:ext uri="{FF2B5EF4-FFF2-40B4-BE49-F238E27FC236}">
                <a16:creationId xmlns:a16="http://schemas.microsoft.com/office/drawing/2014/main" id="{F2AA9B98-C5F6-8425-EDE0-A39E9FB69379}"/>
              </a:ext>
            </a:extLst>
          </p:cNvPr>
          <p:cNvSpPr txBox="1"/>
          <p:nvPr/>
        </p:nvSpPr>
        <p:spPr>
          <a:xfrm>
            <a:off x="483964" y="5681589"/>
            <a:ext cx="1600868" cy="430887"/>
          </a:xfrm>
          <a:prstGeom prst="rect">
            <a:avLst/>
          </a:prstGeom>
          <a:noFill/>
        </p:spPr>
        <p:txBody>
          <a:bodyPr wrap="square" lIns="0" rIns="0" rtlCol="0">
            <a:spAutoFit/>
          </a:bodyPr>
          <a:lstStyle/>
          <a:p>
            <a:r>
              <a:rPr lang="de-DE" sz="1100" b="1">
                <a:latin typeface="TT Hoves Pro" panose="020B0003020000020203" pitchFamily="34" charset="77"/>
              </a:rPr>
              <a:t>Bild- und</a:t>
            </a:r>
            <a:br>
              <a:rPr lang="de-DE" sz="1100" b="1">
                <a:latin typeface="TT Hoves Pro" panose="020B0003020000020203" pitchFamily="34" charset="77"/>
              </a:rPr>
            </a:br>
            <a:r>
              <a:rPr lang="de-DE" sz="1100" b="1">
                <a:latin typeface="TT Hoves Pro" panose="020B0003020000020203" pitchFamily="34" charset="77"/>
              </a:rPr>
              <a:t>Textelemente</a:t>
            </a:r>
          </a:p>
        </p:txBody>
      </p:sp>
      <p:sp>
        <p:nvSpPr>
          <p:cNvPr id="34" name="Textfeld 33">
            <a:extLst>
              <a:ext uri="{FF2B5EF4-FFF2-40B4-BE49-F238E27FC236}">
                <a16:creationId xmlns:a16="http://schemas.microsoft.com/office/drawing/2014/main" id="{0AC331B4-6399-4429-6314-9E466030EA91}"/>
              </a:ext>
            </a:extLst>
          </p:cNvPr>
          <p:cNvSpPr txBox="1"/>
          <p:nvPr/>
        </p:nvSpPr>
        <p:spPr>
          <a:xfrm>
            <a:off x="1837276" y="5681589"/>
            <a:ext cx="2724564" cy="430887"/>
          </a:xfrm>
          <a:prstGeom prst="rect">
            <a:avLst/>
          </a:prstGeom>
          <a:noFill/>
        </p:spPr>
        <p:txBody>
          <a:bodyPr wrap="square" lIns="0" rIns="0" rtlCol="0">
            <a:spAutoFit/>
          </a:bodyPr>
          <a:lstStyle/>
          <a:p>
            <a:r>
              <a:rPr lang="de-DE" sz="1100">
                <a:latin typeface="TT Hoves Pro" panose="020B0003020000020203" pitchFamily="34" charset="77"/>
              </a:rPr>
              <a:t>Wichtige Bild- und Textelemente sind mind. 3 mm vom Beschnitt zu platzieren</a:t>
            </a:r>
          </a:p>
        </p:txBody>
      </p:sp>
      <p:cxnSp>
        <p:nvCxnSpPr>
          <p:cNvPr id="35" name="Gerade Verbindung 34">
            <a:extLst>
              <a:ext uri="{FF2B5EF4-FFF2-40B4-BE49-F238E27FC236}">
                <a16:creationId xmlns:a16="http://schemas.microsoft.com/office/drawing/2014/main" id="{24895A23-3E77-4A09-5ACA-76610626E6D3}"/>
              </a:ext>
            </a:extLst>
          </p:cNvPr>
          <p:cNvCxnSpPr>
            <a:cxnSpLocks/>
          </p:cNvCxnSpPr>
          <p:nvPr/>
        </p:nvCxnSpPr>
        <p:spPr>
          <a:xfrm>
            <a:off x="483964" y="6086622"/>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40" name="Textfeld 39">
            <a:extLst>
              <a:ext uri="{FF2B5EF4-FFF2-40B4-BE49-F238E27FC236}">
                <a16:creationId xmlns:a16="http://schemas.microsoft.com/office/drawing/2014/main" id="{E6193E60-43C5-96D0-85AE-B03394576DC1}"/>
              </a:ext>
            </a:extLst>
          </p:cNvPr>
          <p:cNvSpPr txBox="1"/>
          <p:nvPr/>
        </p:nvSpPr>
        <p:spPr>
          <a:xfrm>
            <a:off x="483964" y="6121405"/>
            <a:ext cx="1600868" cy="261610"/>
          </a:xfrm>
          <a:prstGeom prst="rect">
            <a:avLst/>
          </a:prstGeom>
          <a:noFill/>
        </p:spPr>
        <p:txBody>
          <a:bodyPr wrap="square" lIns="0" rIns="0" rtlCol="0">
            <a:spAutoFit/>
          </a:bodyPr>
          <a:lstStyle/>
          <a:p>
            <a:r>
              <a:rPr lang="de-DE" sz="1100" b="1">
                <a:latin typeface="TT Hoves Pro" panose="020B0003020000020203" pitchFamily="34" charset="77"/>
              </a:rPr>
              <a:t>Proof</a:t>
            </a:r>
          </a:p>
        </p:txBody>
      </p:sp>
      <p:sp>
        <p:nvSpPr>
          <p:cNvPr id="41" name="Textfeld 40">
            <a:extLst>
              <a:ext uri="{FF2B5EF4-FFF2-40B4-BE49-F238E27FC236}">
                <a16:creationId xmlns:a16="http://schemas.microsoft.com/office/drawing/2014/main" id="{7474A578-2B46-F0F9-3D4E-09924522507D}"/>
              </a:ext>
            </a:extLst>
          </p:cNvPr>
          <p:cNvSpPr txBox="1"/>
          <p:nvPr/>
        </p:nvSpPr>
        <p:spPr>
          <a:xfrm>
            <a:off x="1837276" y="6121405"/>
            <a:ext cx="2724564" cy="430887"/>
          </a:xfrm>
          <a:prstGeom prst="rect">
            <a:avLst/>
          </a:prstGeom>
          <a:noFill/>
        </p:spPr>
        <p:txBody>
          <a:bodyPr wrap="square" lIns="0" rIns="0" rtlCol="0">
            <a:spAutoFit/>
          </a:bodyPr>
          <a:lstStyle/>
          <a:p>
            <a:r>
              <a:rPr lang="de-DE" sz="1100">
                <a:latin typeface="TT Hoves Pro" panose="020B0003020000020203" pitchFamily="34" charset="77"/>
              </a:rPr>
              <a:t>Farbverbindlich gemäß ISO 12647-7	</a:t>
            </a:r>
          </a:p>
        </p:txBody>
      </p:sp>
      <p:cxnSp>
        <p:nvCxnSpPr>
          <p:cNvPr id="42" name="Gerade Verbindung 41">
            <a:extLst>
              <a:ext uri="{FF2B5EF4-FFF2-40B4-BE49-F238E27FC236}">
                <a16:creationId xmlns:a16="http://schemas.microsoft.com/office/drawing/2014/main" id="{55150131-758A-B1DE-F3F1-2E7FFA6776F8}"/>
              </a:ext>
            </a:extLst>
          </p:cNvPr>
          <p:cNvCxnSpPr>
            <a:cxnSpLocks/>
          </p:cNvCxnSpPr>
          <p:nvPr/>
        </p:nvCxnSpPr>
        <p:spPr>
          <a:xfrm>
            <a:off x="483964" y="6423643"/>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5" name="Gerade Verbindung 44">
            <a:extLst>
              <a:ext uri="{FF2B5EF4-FFF2-40B4-BE49-F238E27FC236}">
                <a16:creationId xmlns:a16="http://schemas.microsoft.com/office/drawing/2014/main" id="{CF5F4AF1-DAE6-61B8-5100-535F93E4C346}"/>
              </a:ext>
            </a:extLst>
          </p:cNvPr>
          <p:cNvCxnSpPr>
            <a:cxnSpLocks/>
          </p:cNvCxnSpPr>
          <p:nvPr/>
        </p:nvCxnSpPr>
        <p:spPr>
          <a:xfrm>
            <a:off x="5503403" y="4620382"/>
            <a:ext cx="425262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51" name="Textfeld 50">
            <a:extLst>
              <a:ext uri="{FF2B5EF4-FFF2-40B4-BE49-F238E27FC236}">
                <a16:creationId xmlns:a16="http://schemas.microsoft.com/office/drawing/2014/main" id="{4EE82D67-79ED-95C9-CBA1-28AAC8C0CC7C}"/>
              </a:ext>
            </a:extLst>
          </p:cNvPr>
          <p:cNvSpPr txBox="1"/>
          <p:nvPr/>
        </p:nvSpPr>
        <p:spPr>
          <a:xfrm>
            <a:off x="5503403" y="4337128"/>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Anlieferung Druckunterlagen</a:t>
            </a:r>
          </a:p>
        </p:txBody>
      </p:sp>
      <p:cxnSp>
        <p:nvCxnSpPr>
          <p:cNvPr id="52" name="Gerade Verbindung 51">
            <a:extLst>
              <a:ext uri="{FF2B5EF4-FFF2-40B4-BE49-F238E27FC236}">
                <a16:creationId xmlns:a16="http://schemas.microsoft.com/office/drawing/2014/main" id="{2B98BCBE-F6FD-9C4B-F281-8A2BA0CE270E}"/>
              </a:ext>
            </a:extLst>
          </p:cNvPr>
          <p:cNvCxnSpPr>
            <a:cxnSpLocks/>
          </p:cNvCxnSpPr>
          <p:nvPr/>
        </p:nvCxnSpPr>
        <p:spPr>
          <a:xfrm>
            <a:off x="5503403" y="4986934"/>
            <a:ext cx="425262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53" name="Textfeld 52">
            <a:extLst>
              <a:ext uri="{FF2B5EF4-FFF2-40B4-BE49-F238E27FC236}">
                <a16:creationId xmlns:a16="http://schemas.microsoft.com/office/drawing/2014/main" id="{F7A2A92B-D3E5-D392-A830-91D05A691BF4}"/>
              </a:ext>
            </a:extLst>
          </p:cNvPr>
          <p:cNvSpPr txBox="1"/>
          <p:nvPr/>
        </p:nvSpPr>
        <p:spPr>
          <a:xfrm>
            <a:off x="5503403" y="4676490"/>
            <a:ext cx="4252628" cy="261610"/>
          </a:xfrm>
          <a:prstGeom prst="rect">
            <a:avLst/>
          </a:prstGeom>
          <a:noFill/>
        </p:spPr>
        <p:txBody>
          <a:bodyPr wrap="square" lIns="0" rIns="0" rtlCol="0">
            <a:spAutoFit/>
          </a:bodyPr>
          <a:lstStyle/>
          <a:p>
            <a:r>
              <a:rPr lang="de-DE" sz="1100">
                <a:latin typeface="TT Hoves Pro" panose="020B0003020000020203" pitchFamily="34" charset="77"/>
              </a:rPr>
              <a:t>E-Mail: ↘ dateneingang@vogel.de </a:t>
            </a:r>
          </a:p>
        </p:txBody>
      </p:sp>
      <p:sp>
        <p:nvSpPr>
          <p:cNvPr id="55" name="Textfeld 54">
            <a:extLst>
              <a:ext uri="{FF2B5EF4-FFF2-40B4-BE49-F238E27FC236}">
                <a16:creationId xmlns:a16="http://schemas.microsoft.com/office/drawing/2014/main" id="{A8E5919F-1B71-4136-E34D-D220AB83FB74}"/>
              </a:ext>
            </a:extLst>
          </p:cNvPr>
          <p:cNvSpPr txBox="1"/>
          <p:nvPr/>
        </p:nvSpPr>
        <p:spPr>
          <a:xfrm>
            <a:off x="5503403" y="503417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Rückfragen Druckunterlagen</a:t>
            </a:r>
          </a:p>
        </p:txBody>
      </p:sp>
      <p:cxnSp>
        <p:nvCxnSpPr>
          <p:cNvPr id="56" name="Gerade Verbindung 55">
            <a:extLst>
              <a:ext uri="{FF2B5EF4-FFF2-40B4-BE49-F238E27FC236}">
                <a16:creationId xmlns:a16="http://schemas.microsoft.com/office/drawing/2014/main" id="{4FEF3AF1-474C-872C-6129-963D4EE849EE}"/>
              </a:ext>
            </a:extLst>
          </p:cNvPr>
          <p:cNvCxnSpPr>
            <a:cxnSpLocks/>
          </p:cNvCxnSpPr>
          <p:nvPr/>
        </p:nvCxnSpPr>
        <p:spPr>
          <a:xfrm>
            <a:off x="5538485" y="5342938"/>
            <a:ext cx="425262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57" name="Textfeld 56">
            <a:extLst>
              <a:ext uri="{FF2B5EF4-FFF2-40B4-BE49-F238E27FC236}">
                <a16:creationId xmlns:a16="http://schemas.microsoft.com/office/drawing/2014/main" id="{67AA60CB-D1D4-C3DA-51EE-F6A0A4A0146E}"/>
              </a:ext>
            </a:extLst>
          </p:cNvPr>
          <p:cNvSpPr txBox="1"/>
          <p:nvPr/>
        </p:nvSpPr>
        <p:spPr>
          <a:xfrm>
            <a:off x="5503403" y="5393822"/>
            <a:ext cx="4252628" cy="846386"/>
          </a:xfrm>
          <a:prstGeom prst="rect">
            <a:avLst/>
          </a:prstGeom>
          <a:noFill/>
        </p:spPr>
        <p:txBody>
          <a:bodyPr wrap="square" lIns="0" rIns="0" rtlCol="0">
            <a:spAutoFit/>
          </a:bodyPr>
          <a:lstStyle/>
          <a:p>
            <a:r>
              <a:rPr lang="de-DE" sz="1100" b="1">
                <a:latin typeface="TT Hoves Pro" panose="020B0003020000020203" pitchFamily="34" charset="77"/>
              </a:rPr>
              <a:t>Gabi Roth</a:t>
            </a:r>
          </a:p>
          <a:p>
            <a:r>
              <a:rPr lang="de-DE" sz="1100" err="1">
                <a:latin typeface="TT Hoves Pro" panose="020B0003020000020203" pitchFamily="34" charset="77"/>
              </a:rPr>
              <a:t>Teamlead</a:t>
            </a:r>
            <a:r>
              <a:rPr lang="de-DE" sz="1100">
                <a:latin typeface="TT Hoves Pro" panose="020B0003020000020203" pitchFamily="34" charset="77"/>
              </a:rPr>
              <a:t> Auftragsmanagement</a:t>
            </a:r>
            <a:endParaRPr lang="de-DE" sz="1100" b="1">
              <a:latin typeface="TT Hoves Pro" panose="020B0003020000020203" pitchFamily="34" charset="77"/>
            </a:endParaRPr>
          </a:p>
          <a:p>
            <a:pPr>
              <a:spcBef>
                <a:spcPts val="300"/>
              </a:spcBef>
            </a:pPr>
            <a:r>
              <a:rPr lang="de-DE" sz="1100">
                <a:latin typeface="TT Hoves Pro" panose="020B0003020000020203" pitchFamily="34" charset="77"/>
              </a:rPr>
              <a:t>Telefon: +49 931-418 2871</a:t>
            </a:r>
          </a:p>
          <a:p>
            <a:pPr>
              <a:spcBef>
                <a:spcPts val="300"/>
              </a:spcBef>
            </a:pPr>
            <a:r>
              <a:rPr lang="de-DE" sz="1100">
                <a:latin typeface="TT Hoves Pro" panose="020B0003020000020203" pitchFamily="34" charset="77"/>
              </a:rPr>
              <a:t>E-Mail: ↘ gabi.roth@vogel.de</a:t>
            </a:r>
          </a:p>
        </p:txBody>
      </p:sp>
      <p:pic>
        <p:nvPicPr>
          <p:cNvPr id="3" name="Picture 2" descr="Getränkekartonhersteller erreicht Nachhaltigkeitsziel - FSC Deutschland">
            <a:extLst>
              <a:ext uri="{FF2B5EF4-FFF2-40B4-BE49-F238E27FC236}">
                <a16:creationId xmlns:a16="http://schemas.microsoft.com/office/drawing/2014/main" id="{8339ADBE-C7BB-C438-2E75-13F1AE5EF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2416" y="6490748"/>
            <a:ext cx="317374" cy="383783"/>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Gerade Verbindung 28">
            <a:extLst>
              <a:ext uri="{FF2B5EF4-FFF2-40B4-BE49-F238E27FC236}">
                <a16:creationId xmlns:a16="http://schemas.microsoft.com/office/drawing/2014/main" id="{E1688927-74F3-65EF-FAA8-6B786510E9DA}"/>
              </a:ext>
            </a:extLst>
          </p:cNvPr>
          <p:cNvCxnSpPr>
            <a:cxnSpLocks/>
          </p:cNvCxnSpPr>
          <p:nvPr/>
        </p:nvCxnSpPr>
        <p:spPr>
          <a:xfrm>
            <a:off x="483964" y="4340604"/>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CEEDB473-7B64-A622-CB14-C336A18FF5FB}"/>
              </a:ext>
            </a:extLst>
          </p:cNvPr>
          <p:cNvSpPr txBox="1"/>
          <p:nvPr/>
        </p:nvSpPr>
        <p:spPr>
          <a:xfrm>
            <a:off x="483964" y="4365094"/>
            <a:ext cx="1600868" cy="261610"/>
          </a:xfrm>
          <a:prstGeom prst="rect">
            <a:avLst/>
          </a:prstGeom>
          <a:noFill/>
        </p:spPr>
        <p:txBody>
          <a:bodyPr wrap="square" lIns="0" rIns="0" rtlCol="0">
            <a:spAutoFit/>
          </a:bodyPr>
          <a:lstStyle/>
          <a:p>
            <a:r>
              <a:rPr lang="de-DE" sz="1100" b="1">
                <a:latin typeface="TT Hoves Pro" panose="020B0003020000020203" pitchFamily="34" charset="77"/>
              </a:rPr>
              <a:t>Profil</a:t>
            </a:r>
          </a:p>
        </p:txBody>
      </p:sp>
      <p:sp>
        <p:nvSpPr>
          <p:cNvPr id="38" name="Textfeld 37">
            <a:extLst>
              <a:ext uri="{FF2B5EF4-FFF2-40B4-BE49-F238E27FC236}">
                <a16:creationId xmlns:a16="http://schemas.microsoft.com/office/drawing/2014/main" id="{5A253660-0B3C-49B6-9813-F50770E11817}"/>
              </a:ext>
            </a:extLst>
          </p:cNvPr>
          <p:cNvSpPr txBox="1"/>
          <p:nvPr/>
        </p:nvSpPr>
        <p:spPr>
          <a:xfrm>
            <a:off x="1837276" y="4365094"/>
            <a:ext cx="2724564" cy="430887"/>
          </a:xfrm>
          <a:prstGeom prst="rect">
            <a:avLst/>
          </a:prstGeom>
          <a:noFill/>
        </p:spPr>
        <p:txBody>
          <a:bodyPr wrap="square" lIns="0" rIns="0" rtlCol="0">
            <a:spAutoFit/>
          </a:bodyPr>
          <a:lstStyle/>
          <a:p>
            <a:r>
              <a:rPr lang="de-DE" sz="1100">
                <a:latin typeface="TT Hoves Pro" panose="020B0003020000020203" pitchFamily="34" charset="77"/>
              </a:rPr>
              <a:t>Umschlagseiten: ISOcoated_v2_300_eci.icc</a:t>
            </a:r>
          </a:p>
          <a:p>
            <a:r>
              <a:rPr lang="de-DE" sz="1100">
                <a:latin typeface="TT Hoves Pro" panose="020B0003020000020203" pitchFamily="34" charset="77"/>
              </a:rPr>
              <a:t>Inhaltsseiten: </a:t>
            </a:r>
            <a:r>
              <a:rPr lang="de-DE" sz="1100" err="1">
                <a:latin typeface="TT Hoves Pro" panose="020B0003020000020203" pitchFamily="34" charset="77"/>
              </a:rPr>
              <a:t>PSO_LCW_Improved-eci.icc</a:t>
            </a:r>
            <a:endParaRPr lang="de-DE" sz="1100">
              <a:latin typeface="TT Hoves Pro" panose="020B0003020000020203" pitchFamily="34" charset="77"/>
            </a:endParaRPr>
          </a:p>
        </p:txBody>
      </p:sp>
      <p:cxnSp>
        <p:nvCxnSpPr>
          <p:cNvPr id="39" name="Gerade Verbindung 6">
            <a:extLst>
              <a:ext uri="{FF2B5EF4-FFF2-40B4-BE49-F238E27FC236}">
                <a16:creationId xmlns:a16="http://schemas.microsoft.com/office/drawing/2014/main" id="{A4461916-D874-D60A-C137-ABB6755E5B0C}"/>
              </a:ext>
            </a:extLst>
          </p:cNvPr>
          <p:cNvCxnSpPr>
            <a:cxnSpLocks/>
          </p:cNvCxnSpPr>
          <p:nvPr/>
        </p:nvCxnSpPr>
        <p:spPr>
          <a:xfrm>
            <a:off x="483964" y="4804773"/>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44" name="Textfeld 43">
            <a:extLst>
              <a:ext uri="{FF2B5EF4-FFF2-40B4-BE49-F238E27FC236}">
                <a16:creationId xmlns:a16="http://schemas.microsoft.com/office/drawing/2014/main" id="{274F01BE-3FEC-FF00-0059-08A3BE52059C}"/>
              </a:ext>
            </a:extLst>
          </p:cNvPr>
          <p:cNvSpPr txBox="1"/>
          <p:nvPr/>
        </p:nvSpPr>
        <p:spPr>
          <a:xfrm>
            <a:off x="501548" y="6490748"/>
            <a:ext cx="1600868" cy="261610"/>
          </a:xfrm>
          <a:prstGeom prst="rect">
            <a:avLst/>
          </a:prstGeom>
          <a:noFill/>
        </p:spPr>
        <p:txBody>
          <a:bodyPr wrap="square" lIns="0" rIns="0" rtlCol="0">
            <a:spAutoFit/>
          </a:bodyPr>
          <a:lstStyle/>
          <a:p>
            <a:r>
              <a:rPr lang="de-DE" sz="1100" b="1">
                <a:latin typeface="TT Hoves Pro" panose="020B0003020000020203" pitchFamily="34" charset="77"/>
              </a:rPr>
              <a:t>Zierrillen-Position</a:t>
            </a:r>
          </a:p>
        </p:txBody>
      </p:sp>
      <p:sp>
        <p:nvSpPr>
          <p:cNvPr id="46" name="Textfeld 45">
            <a:extLst>
              <a:ext uri="{FF2B5EF4-FFF2-40B4-BE49-F238E27FC236}">
                <a16:creationId xmlns:a16="http://schemas.microsoft.com/office/drawing/2014/main" id="{2912BC4F-3CFF-40A5-72E4-E9AC5BF396BD}"/>
              </a:ext>
            </a:extLst>
          </p:cNvPr>
          <p:cNvSpPr txBox="1"/>
          <p:nvPr/>
        </p:nvSpPr>
        <p:spPr>
          <a:xfrm>
            <a:off x="1854860" y="6490748"/>
            <a:ext cx="2724564" cy="261610"/>
          </a:xfrm>
          <a:prstGeom prst="rect">
            <a:avLst/>
          </a:prstGeom>
          <a:noFill/>
        </p:spPr>
        <p:txBody>
          <a:bodyPr wrap="square" lIns="0" rIns="0" rtlCol="0">
            <a:spAutoFit/>
          </a:bodyPr>
          <a:lstStyle/>
          <a:p>
            <a:r>
              <a:rPr lang="de-DE" sz="1100">
                <a:latin typeface="TT Hoves Pro" panose="020B0003020000020203" pitchFamily="34" charset="77"/>
              </a:rPr>
              <a:t>Ca. 6 mm vom Bund	</a:t>
            </a:r>
          </a:p>
        </p:txBody>
      </p:sp>
      <p:sp>
        <p:nvSpPr>
          <p:cNvPr id="47" name="Textfeld 46">
            <a:extLst>
              <a:ext uri="{FF2B5EF4-FFF2-40B4-BE49-F238E27FC236}">
                <a16:creationId xmlns:a16="http://schemas.microsoft.com/office/drawing/2014/main" id="{54F6E7B4-183F-36EF-641B-23099A0F9ABE}"/>
              </a:ext>
            </a:extLst>
          </p:cNvPr>
          <p:cNvSpPr txBox="1"/>
          <p:nvPr/>
        </p:nvSpPr>
        <p:spPr>
          <a:xfrm>
            <a:off x="483964" y="5227770"/>
            <a:ext cx="1600868" cy="430887"/>
          </a:xfrm>
          <a:prstGeom prst="rect">
            <a:avLst/>
          </a:prstGeom>
          <a:noFill/>
        </p:spPr>
        <p:txBody>
          <a:bodyPr wrap="square" lIns="0" rIns="0" rtlCol="0">
            <a:spAutoFit/>
          </a:bodyPr>
          <a:lstStyle/>
          <a:p>
            <a:r>
              <a:rPr lang="de-DE" sz="1100" b="1">
                <a:latin typeface="TT Hoves Pro" panose="020B0003020000020203" pitchFamily="34" charset="77"/>
              </a:rPr>
              <a:t>Bunddopplung	</a:t>
            </a:r>
          </a:p>
        </p:txBody>
      </p:sp>
      <p:sp>
        <p:nvSpPr>
          <p:cNvPr id="49" name="Textfeld 48">
            <a:extLst>
              <a:ext uri="{FF2B5EF4-FFF2-40B4-BE49-F238E27FC236}">
                <a16:creationId xmlns:a16="http://schemas.microsoft.com/office/drawing/2014/main" id="{58C8FCD6-BBD3-E845-CEC5-31B22BA9F975}"/>
              </a:ext>
            </a:extLst>
          </p:cNvPr>
          <p:cNvSpPr txBox="1"/>
          <p:nvPr/>
        </p:nvSpPr>
        <p:spPr>
          <a:xfrm>
            <a:off x="1837276" y="5227770"/>
            <a:ext cx="2724564" cy="430887"/>
          </a:xfrm>
          <a:prstGeom prst="rect">
            <a:avLst/>
          </a:prstGeom>
          <a:noFill/>
        </p:spPr>
        <p:txBody>
          <a:bodyPr wrap="square" lIns="0" rIns="0" rtlCol="0">
            <a:spAutoFit/>
          </a:bodyPr>
          <a:lstStyle/>
          <a:p>
            <a:r>
              <a:rPr lang="de-DE" sz="1100">
                <a:latin typeface="TT Hoves Pro" panose="020B0003020000020203" pitchFamily="34" charset="77"/>
              </a:rPr>
              <a:t>3 mm bei Motiven die über die Heftmitte gehen</a:t>
            </a:r>
          </a:p>
        </p:txBody>
      </p:sp>
      <p:cxnSp>
        <p:nvCxnSpPr>
          <p:cNvPr id="58" name="Gerade Verbindung 41">
            <a:extLst>
              <a:ext uri="{FF2B5EF4-FFF2-40B4-BE49-F238E27FC236}">
                <a16:creationId xmlns:a16="http://schemas.microsoft.com/office/drawing/2014/main" id="{F56839DD-F916-7868-4EB1-AB0D07E54992}"/>
              </a:ext>
            </a:extLst>
          </p:cNvPr>
          <p:cNvCxnSpPr>
            <a:cxnSpLocks/>
          </p:cNvCxnSpPr>
          <p:nvPr/>
        </p:nvCxnSpPr>
        <p:spPr>
          <a:xfrm>
            <a:off x="504483" y="6804640"/>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 name="Textfeld 1">
            <a:extLst>
              <a:ext uri="{FF2B5EF4-FFF2-40B4-BE49-F238E27FC236}">
                <a16:creationId xmlns:a16="http://schemas.microsoft.com/office/drawing/2014/main" id="{D28DD9BA-93F8-E0BE-6856-8853F0FB86E7}"/>
              </a:ext>
            </a:extLst>
          </p:cNvPr>
          <p:cNvSpPr txBox="1"/>
          <p:nvPr/>
        </p:nvSpPr>
        <p:spPr>
          <a:xfrm>
            <a:off x="5457302" y="2166785"/>
            <a:ext cx="1600868" cy="430887"/>
          </a:xfrm>
          <a:prstGeom prst="rect">
            <a:avLst/>
          </a:prstGeom>
          <a:noFill/>
        </p:spPr>
        <p:txBody>
          <a:bodyPr wrap="square" lIns="0" rIns="0" rtlCol="0">
            <a:spAutoFit/>
          </a:bodyPr>
          <a:lstStyle/>
          <a:p>
            <a:r>
              <a:rPr lang="de-DE" sz="1100" b="1">
                <a:latin typeface="TT Hoves Pro" panose="020B0003020000020203" pitchFamily="34" charset="77"/>
              </a:rPr>
              <a:t>Selbstschaltungstool	</a:t>
            </a:r>
          </a:p>
        </p:txBody>
      </p:sp>
      <p:sp>
        <p:nvSpPr>
          <p:cNvPr id="4" name="Textfeld 3">
            <a:extLst>
              <a:ext uri="{FF2B5EF4-FFF2-40B4-BE49-F238E27FC236}">
                <a16:creationId xmlns:a16="http://schemas.microsoft.com/office/drawing/2014/main" id="{73B752D0-38FF-AC99-0F12-FF77639921E8}"/>
              </a:ext>
            </a:extLst>
          </p:cNvPr>
          <p:cNvSpPr txBox="1"/>
          <p:nvPr/>
        </p:nvSpPr>
        <p:spPr>
          <a:xfrm>
            <a:off x="7093252" y="2159837"/>
            <a:ext cx="2581596" cy="1277273"/>
          </a:xfrm>
          <a:prstGeom prst="rect">
            <a:avLst/>
          </a:prstGeom>
          <a:noFill/>
        </p:spPr>
        <p:txBody>
          <a:bodyPr wrap="square" lIns="0" rIns="0" rtlCol="0">
            <a:spAutoFit/>
          </a:bodyPr>
          <a:lstStyle/>
          <a:p>
            <a:r>
              <a:rPr lang="de-DE" sz="1100">
                <a:latin typeface="TT Hoves Pro" panose="020B0003020000020203" pitchFamily="34" charset="77"/>
              </a:rPr>
              <a:t>Im Stellenportal bieten wir Ihnen die Möglichkeit, Ihre Anzeige selbstständig</a:t>
            </a:r>
          </a:p>
          <a:p>
            <a:r>
              <a:rPr lang="de-DE" sz="1100">
                <a:latin typeface="TT Hoves Pro" panose="020B0003020000020203" pitchFamily="34" charset="77"/>
              </a:rPr>
              <a:t>zu gestalten und zu buchen. </a:t>
            </a:r>
          </a:p>
          <a:p>
            <a:r>
              <a:rPr lang="de-DE" sz="1100">
                <a:latin typeface="TT Hoves Pro" panose="020B0003020000020203" pitchFamily="34" charset="77"/>
              </a:rPr>
              <a:t>Weiterhin können Sie auch über den Verlag die Anzeige einbuchen. </a:t>
            </a:r>
          </a:p>
          <a:p>
            <a:endParaRPr lang="de-DE" sz="1100">
              <a:latin typeface="TT Hoves Pro" panose="020B0003020000020203" pitchFamily="34" charset="77"/>
            </a:endParaRPr>
          </a:p>
          <a:p>
            <a:endParaRPr lang="de-DE" sz="1100">
              <a:latin typeface="TT Hoves Pro" panose="020B0003020000020203" pitchFamily="34" charset="77"/>
            </a:endParaRPr>
          </a:p>
        </p:txBody>
      </p:sp>
      <p:sp>
        <p:nvSpPr>
          <p:cNvPr id="28" name="Textfeld 27">
            <a:extLst>
              <a:ext uri="{FF2B5EF4-FFF2-40B4-BE49-F238E27FC236}">
                <a16:creationId xmlns:a16="http://schemas.microsoft.com/office/drawing/2014/main" id="{A7DAFB4D-931C-C3C8-B69B-9092C41306DE}"/>
              </a:ext>
            </a:extLst>
          </p:cNvPr>
          <p:cNvSpPr txBox="1"/>
          <p:nvPr/>
        </p:nvSpPr>
        <p:spPr>
          <a:xfrm>
            <a:off x="5457302" y="1832109"/>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Digitaler Stellenmarkt</a:t>
            </a:r>
          </a:p>
        </p:txBody>
      </p:sp>
      <p:sp>
        <p:nvSpPr>
          <p:cNvPr id="43" name="Textfeld 42">
            <a:extLst>
              <a:ext uri="{FF2B5EF4-FFF2-40B4-BE49-F238E27FC236}">
                <a16:creationId xmlns:a16="http://schemas.microsoft.com/office/drawing/2014/main" id="{1414DC2F-8B9A-3B27-CADA-74938F83DE15}"/>
              </a:ext>
            </a:extLst>
          </p:cNvPr>
          <p:cNvSpPr txBox="1"/>
          <p:nvPr/>
        </p:nvSpPr>
        <p:spPr>
          <a:xfrm>
            <a:off x="5457302" y="3219532"/>
            <a:ext cx="1600868" cy="261610"/>
          </a:xfrm>
          <a:prstGeom prst="rect">
            <a:avLst/>
          </a:prstGeom>
          <a:noFill/>
        </p:spPr>
        <p:txBody>
          <a:bodyPr wrap="square" lIns="0" rIns="0" rtlCol="0">
            <a:spAutoFit/>
          </a:bodyPr>
          <a:lstStyle/>
          <a:p>
            <a:r>
              <a:rPr lang="de-DE" sz="1100" b="1">
                <a:latin typeface="TT Hoves Pro" panose="020B0003020000020203" pitchFamily="34" charset="77"/>
              </a:rPr>
              <a:t>Dateiformat	</a:t>
            </a:r>
          </a:p>
        </p:txBody>
      </p:sp>
      <p:sp>
        <p:nvSpPr>
          <p:cNvPr id="48" name="Textfeld 47">
            <a:extLst>
              <a:ext uri="{FF2B5EF4-FFF2-40B4-BE49-F238E27FC236}">
                <a16:creationId xmlns:a16="http://schemas.microsoft.com/office/drawing/2014/main" id="{5D5CB4B2-80D4-FEEE-2BDB-A48E29AD7BCE}"/>
              </a:ext>
            </a:extLst>
          </p:cNvPr>
          <p:cNvSpPr txBox="1"/>
          <p:nvPr/>
        </p:nvSpPr>
        <p:spPr>
          <a:xfrm>
            <a:off x="7095772" y="3209694"/>
            <a:ext cx="2724564" cy="938719"/>
          </a:xfrm>
          <a:prstGeom prst="rect">
            <a:avLst/>
          </a:prstGeom>
          <a:noFill/>
        </p:spPr>
        <p:txBody>
          <a:bodyPr wrap="square" lIns="0" rIns="0" rtlCol="0">
            <a:spAutoFit/>
          </a:bodyPr>
          <a:lstStyle/>
          <a:p>
            <a:r>
              <a:rPr lang="de-DE" sz="1100">
                <a:latin typeface="TT Hoves Pro" panose="020B0003020000020203" pitchFamily="34" charset="77"/>
              </a:rPr>
              <a:t>HTML5</a:t>
            </a:r>
            <a:br>
              <a:rPr lang="de-DE" sz="1100">
                <a:latin typeface="TT Hoves Pro" panose="020B0003020000020203" pitchFamily="34" charset="77"/>
              </a:rPr>
            </a:br>
            <a:r>
              <a:rPr lang="de-DE" sz="1100">
                <a:latin typeface="TT Hoves Pro" panose="020B0003020000020203" pitchFamily="34" charset="77"/>
              </a:rPr>
              <a:t>gerne unterstützen wir Sie bei der Anfertigung Ihrer Anzeige</a:t>
            </a:r>
          </a:p>
          <a:p>
            <a:r>
              <a:rPr lang="de-DE" sz="1100">
                <a:latin typeface="TT Hoves Pro" panose="020B0003020000020203" pitchFamily="34" charset="77"/>
              </a:rPr>
              <a:t>als responsive Datei		</a:t>
            </a:r>
          </a:p>
        </p:txBody>
      </p:sp>
      <p:cxnSp>
        <p:nvCxnSpPr>
          <p:cNvPr id="50" name="Gerade Verbindung 16">
            <a:extLst>
              <a:ext uri="{FF2B5EF4-FFF2-40B4-BE49-F238E27FC236}">
                <a16:creationId xmlns:a16="http://schemas.microsoft.com/office/drawing/2014/main" id="{B7FC708D-D178-74C7-F40F-BC3CB464DB78}"/>
              </a:ext>
            </a:extLst>
          </p:cNvPr>
          <p:cNvCxnSpPr>
            <a:cxnSpLocks/>
          </p:cNvCxnSpPr>
          <p:nvPr/>
        </p:nvCxnSpPr>
        <p:spPr>
          <a:xfrm>
            <a:off x="5457302" y="3139381"/>
            <a:ext cx="421754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0" name="Gerade Verbindung 6">
            <a:extLst>
              <a:ext uri="{FF2B5EF4-FFF2-40B4-BE49-F238E27FC236}">
                <a16:creationId xmlns:a16="http://schemas.microsoft.com/office/drawing/2014/main" id="{D46EF6AE-C6FD-1386-1F3C-3531F95BA54E}"/>
              </a:ext>
            </a:extLst>
          </p:cNvPr>
          <p:cNvCxnSpPr>
            <a:cxnSpLocks/>
          </p:cNvCxnSpPr>
          <p:nvPr/>
        </p:nvCxnSpPr>
        <p:spPr>
          <a:xfrm>
            <a:off x="5457302" y="2132024"/>
            <a:ext cx="4217546" cy="8385"/>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54" name="Grafik 53">
            <a:extLst>
              <a:ext uri="{FF2B5EF4-FFF2-40B4-BE49-F238E27FC236}">
                <a16:creationId xmlns:a16="http://schemas.microsoft.com/office/drawing/2014/main" id="{3374D50A-CAFA-29B1-5001-5427C6A1D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59" name="Textfeld 58">
            <a:extLst>
              <a:ext uri="{FF2B5EF4-FFF2-40B4-BE49-F238E27FC236}">
                <a16:creationId xmlns:a16="http://schemas.microsoft.com/office/drawing/2014/main" id="{A20C68CD-3C93-AAC0-FA50-93A9C5E9704E}"/>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236929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44B4C-C6E5-A2CB-BDA8-84892334CE5E}"/>
            </a:ext>
          </a:extLst>
        </p:cNvPr>
        <p:cNvGrpSpPr/>
        <p:nvPr/>
      </p:nvGrpSpPr>
      <p:grpSpPr>
        <a:xfrm>
          <a:off x="0" y="0"/>
          <a:ext cx="0" cy="0"/>
          <a:chOff x="0" y="0"/>
          <a:chExt cx="0" cy="0"/>
        </a:xfrm>
      </p:grpSpPr>
      <p:sp>
        <p:nvSpPr>
          <p:cNvPr id="22" name="Rechteck 21">
            <a:extLst>
              <a:ext uri="{FF2B5EF4-FFF2-40B4-BE49-F238E27FC236}">
                <a16:creationId xmlns:a16="http://schemas.microsoft.com/office/drawing/2014/main" id="{69C78374-E513-44F7-51D8-BEB7ACB8E4C4}"/>
              </a:ext>
            </a:extLst>
          </p:cNvPr>
          <p:cNvSpPr/>
          <p:nvPr/>
        </p:nvSpPr>
        <p:spPr>
          <a:xfrm>
            <a:off x="2966720" y="1107441"/>
            <a:ext cx="2814320" cy="5984240"/>
          </a:xfrm>
          <a:prstGeom prst="rect">
            <a:avLst/>
          </a:prstGeom>
          <a:gradFill flip="none" rotWithShape="1">
            <a:gsLst>
              <a:gs pos="0">
                <a:srgbClr val="E3EBEE">
                  <a:alpha val="0"/>
                </a:srgbClr>
              </a:gs>
              <a:gs pos="100000">
                <a:srgbClr val="E3EBE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0213195-C22E-556B-BEAF-CDD16A841233}"/>
              </a:ext>
            </a:extLst>
          </p:cNvPr>
          <p:cNvSpPr txBox="1"/>
          <p:nvPr/>
        </p:nvSpPr>
        <p:spPr>
          <a:xfrm>
            <a:off x="483964" y="1320800"/>
            <a:ext cx="1401025" cy="400110"/>
          </a:xfrm>
          <a:prstGeom prst="rect">
            <a:avLst/>
          </a:prstGeom>
          <a:noFill/>
        </p:spPr>
        <p:txBody>
          <a:bodyPr wrap="none" lIns="0" rIns="0" rtlCol="0">
            <a:spAutoFit/>
          </a:bodyPr>
          <a:lstStyle/>
          <a:p>
            <a:r>
              <a:rPr lang="de-DE" sz="2000" b="1">
                <a:latin typeface="TT Hoves Pro" panose="020B0003020000020203" pitchFamily="34" charset="77"/>
              </a:rPr>
              <a:t>DAB Online</a:t>
            </a:r>
          </a:p>
        </p:txBody>
      </p:sp>
      <p:sp>
        <p:nvSpPr>
          <p:cNvPr id="6" name="Textfeld 5">
            <a:extLst>
              <a:ext uri="{FF2B5EF4-FFF2-40B4-BE49-F238E27FC236}">
                <a16:creationId xmlns:a16="http://schemas.microsoft.com/office/drawing/2014/main" id="{A6158DD7-6807-A2A7-FCB1-BEDB2B6609EF}"/>
              </a:ext>
            </a:extLst>
          </p:cNvPr>
          <p:cNvSpPr txBox="1"/>
          <p:nvPr/>
        </p:nvSpPr>
        <p:spPr>
          <a:xfrm>
            <a:off x="483964" y="184918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Kurzcharakteristik</a:t>
            </a:r>
          </a:p>
        </p:txBody>
      </p:sp>
      <p:sp>
        <p:nvSpPr>
          <p:cNvPr id="7" name="Textfeld 6">
            <a:extLst>
              <a:ext uri="{FF2B5EF4-FFF2-40B4-BE49-F238E27FC236}">
                <a16:creationId xmlns:a16="http://schemas.microsoft.com/office/drawing/2014/main" id="{E8C28AF2-58E5-930D-FD30-AA1B2BC9651F}"/>
              </a:ext>
            </a:extLst>
          </p:cNvPr>
          <p:cNvSpPr txBox="1"/>
          <p:nvPr/>
        </p:nvSpPr>
        <p:spPr>
          <a:xfrm>
            <a:off x="483964" y="2209245"/>
            <a:ext cx="4971956" cy="2292935"/>
          </a:xfrm>
          <a:prstGeom prst="rect">
            <a:avLst/>
          </a:prstGeom>
          <a:noFill/>
        </p:spPr>
        <p:txBody>
          <a:bodyPr wrap="square" lIns="0" rIns="0" rtlCol="0">
            <a:spAutoFit/>
          </a:bodyPr>
          <a:lstStyle/>
          <a:p>
            <a:r>
              <a:rPr lang="de-DE" sz="1100">
                <a:latin typeface="TT Hoves Pro" panose="020B0003020000020203" pitchFamily="34" charset="77"/>
              </a:rPr>
              <a:t>Mit </a:t>
            </a:r>
            <a:r>
              <a:rPr lang="de-DE" sz="1100" b="1">
                <a:latin typeface="TT Hoves Pro" panose="020B0003020000020203" pitchFamily="34" charset="77"/>
              </a:rPr>
              <a:t>dabonline.de </a:t>
            </a:r>
            <a:r>
              <a:rPr lang="de-DE" sz="1100">
                <a:latin typeface="TT Hoves Pro" panose="020B0003020000020203" pitchFamily="34" charset="77"/>
              </a:rPr>
              <a:t>ist das Deutsche </a:t>
            </a:r>
            <a:r>
              <a:rPr lang="de-DE" sz="1100" err="1">
                <a:latin typeface="TT Hoves Pro" panose="020B0003020000020203" pitchFamily="34" charset="77"/>
              </a:rPr>
              <a:t>Architekt:innenblatt</a:t>
            </a:r>
            <a:r>
              <a:rPr lang="de-DE" sz="1100">
                <a:latin typeface="TT Hoves Pro" panose="020B0003020000020203" pitchFamily="34" charset="77"/>
              </a:rPr>
              <a:t> auch digital umfassend präsent. Die Website bündelt Nachrichten, Hintergründe und Impulse aus Architektur, Stadtplanung, Innenarchitektur und Landschaftsarchitektur und ist damit die Plattform für die Branche. </a:t>
            </a:r>
          </a:p>
          <a:p>
            <a:r>
              <a:rPr lang="de-DE" sz="1100">
                <a:latin typeface="TT Hoves Pro" panose="020B0003020000020203" pitchFamily="34" charset="77"/>
              </a:rPr>
              <a:t>Sie greift die zentralen Themen auf, ordnet aktuelle Entwicklungen ein und zeigt, welche Ideen die Zukunft des Bauens prägen werden. Neben vertiefenden Beiträgen zu den Heftthemen finden sich News, Meinungen, Interviews und Trends aus Praxis, Politik, Wirtschaft und Kultur. </a:t>
            </a:r>
          </a:p>
          <a:p>
            <a:r>
              <a:rPr lang="de-DE" sz="1100">
                <a:latin typeface="TT Hoves Pro" panose="020B0003020000020203" pitchFamily="34" charset="77"/>
              </a:rPr>
              <a:t>Ein klar strukturierter Regionalbereich vernetzt die Inhalte der 16</a:t>
            </a:r>
            <a:br>
              <a:rPr lang="de-DE" sz="1100">
                <a:latin typeface="TT Hoves Pro" panose="020B0003020000020203" pitchFamily="34" charset="77"/>
              </a:rPr>
            </a:br>
            <a:r>
              <a:rPr lang="de-DE" sz="1100">
                <a:latin typeface="TT Hoves Pro" panose="020B0003020000020203" pitchFamily="34" charset="77"/>
              </a:rPr>
              <a:t>Landesarchitektenkammern und macht regionale Schwerpunkte, Positionen</a:t>
            </a:r>
            <a:br>
              <a:rPr lang="de-DE" sz="1100">
                <a:latin typeface="TT Hoves Pro" panose="020B0003020000020203" pitchFamily="34" charset="77"/>
              </a:rPr>
            </a:br>
            <a:r>
              <a:rPr lang="de-DE" sz="1100">
                <a:latin typeface="TT Hoves Pro" panose="020B0003020000020203" pitchFamily="34" charset="77"/>
              </a:rPr>
              <a:t>und Projekte sichtbar. </a:t>
            </a:r>
          </a:p>
          <a:p>
            <a:r>
              <a:rPr lang="de-DE" sz="1100">
                <a:latin typeface="TT Hoves Pro" panose="020B0003020000020203" pitchFamily="34" charset="77"/>
              </a:rPr>
              <a:t>So steht </a:t>
            </a:r>
            <a:r>
              <a:rPr lang="de-DE" sz="1100" b="1">
                <a:latin typeface="TT Hoves Pro" panose="020B0003020000020203" pitchFamily="34" charset="77"/>
              </a:rPr>
              <a:t>dabonline.de </a:t>
            </a:r>
            <a:r>
              <a:rPr lang="de-DE" sz="1100">
                <a:latin typeface="TT Hoves Pro" panose="020B0003020000020203" pitchFamily="34" charset="77"/>
              </a:rPr>
              <a:t>für journalistische Qualität, fachliche Relevanz und den vernetzten Blick auf Architektur in Deutschland.</a:t>
            </a:r>
          </a:p>
        </p:txBody>
      </p:sp>
      <p:cxnSp>
        <p:nvCxnSpPr>
          <p:cNvPr id="9" name="Gerade Verbindung 8">
            <a:extLst>
              <a:ext uri="{FF2B5EF4-FFF2-40B4-BE49-F238E27FC236}">
                <a16:creationId xmlns:a16="http://schemas.microsoft.com/office/drawing/2014/main" id="{4D50BC70-3AB0-1697-0D37-7D85AB867AAC}"/>
              </a:ext>
            </a:extLst>
          </p:cNvPr>
          <p:cNvCxnSpPr/>
          <p:nvPr/>
        </p:nvCxnSpPr>
        <p:spPr>
          <a:xfrm>
            <a:off x="483964" y="2166819"/>
            <a:ext cx="49719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 name="Gerade Verbindung 9">
            <a:extLst>
              <a:ext uri="{FF2B5EF4-FFF2-40B4-BE49-F238E27FC236}">
                <a16:creationId xmlns:a16="http://schemas.microsoft.com/office/drawing/2014/main" id="{96948ACF-56FC-0B29-4F86-5193E7C2D084}"/>
              </a:ext>
            </a:extLst>
          </p:cNvPr>
          <p:cNvCxnSpPr/>
          <p:nvPr/>
        </p:nvCxnSpPr>
        <p:spPr>
          <a:xfrm>
            <a:off x="483964" y="4482711"/>
            <a:ext cx="49719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1" name="Textfeld 10">
            <a:extLst>
              <a:ext uri="{FF2B5EF4-FFF2-40B4-BE49-F238E27FC236}">
                <a16:creationId xmlns:a16="http://schemas.microsoft.com/office/drawing/2014/main" id="{F3DFD209-3AB2-5820-461E-6EF598B4783C}"/>
              </a:ext>
            </a:extLst>
          </p:cNvPr>
          <p:cNvSpPr txBox="1"/>
          <p:nvPr/>
        </p:nvSpPr>
        <p:spPr>
          <a:xfrm>
            <a:off x="483964" y="4560042"/>
            <a:ext cx="1064617"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Zielgruppe</a:t>
            </a:r>
          </a:p>
        </p:txBody>
      </p:sp>
      <p:sp>
        <p:nvSpPr>
          <p:cNvPr id="12" name="Textfeld 11">
            <a:extLst>
              <a:ext uri="{FF2B5EF4-FFF2-40B4-BE49-F238E27FC236}">
                <a16:creationId xmlns:a16="http://schemas.microsoft.com/office/drawing/2014/main" id="{3AC57171-8D8E-32B7-E6A8-BF2D49BF6A5C}"/>
              </a:ext>
            </a:extLst>
          </p:cNvPr>
          <p:cNvSpPr txBox="1"/>
          <p:nvPr/>
        </p:nvSpPr>
        <p:spPr>
          <a:xfrm>
            <a:off x="483964" y="4901057"/>
            <a:ext cx="4971956" cy="430887"/>
          </a:xfrm>
          <a:prstGeom prst="rect">
            <a:avLst/>
          </a:prstGeom>
          <a:noFill/>
        </p:spPr>
        <p:txBody>
          <a:bodyPr wrap="square" lIns="0" rIns="0" rtlCol="0">
            <a:spAutoFit/>
          </a:bodyPr>
          <a:lstStyle/>
          <a:p>
            <a:r>
              <a:rPr lang="de-DE" sz="1100">
                <a:latin typeface="TT Hoves Pro" panose="020B0003020000020203" pitchFamily="34" charset="77"/>
              </a:rPr>
              <a:t>Architekten und Architektinnen aller Fachrichtungen sowie Entscheidungsträger und Entscheidungsträgerinnen aus Wirtschaft, Politik und Forschung </a:t>
            </a:r>
          </a:p>
        </p:txBody>
      </p:sp>
      <p:cxnSp>
        <p:nvCxnSpPr>
          <p:cNvPr id="13" name="Gerade Verbindung 12">
            <a:extLst>
              <a:ext uri="{FF2B5EF4-FFF2-40B4-BE49-F238E27FC236}">
                <a16:creationId xmlns:a16="http://schemas.microsoft.com/office/drawing/2014/main" id="{69C1B537-E95B-7004-7E4F-F3F81634E6E1}"/>
              </a:ext>
            </a:extLst>
          </p:cNvPr>
          <p:cNvCxnSpPr/>
          <p:nvPr/>
        </p:nvCxnSpPr>
        <p:spPr>
          <a:xfrm>
            <a:off x="483964" y="4858631"/>
            <a:ext cx="49719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Gerade Verbindung 13">
            <a:extLst>
              <a:ext uri="{FF2B5EF4-FFF2-40B4-BE49-F238E27FC236}">
                <a16:creationId xmlns:a16="http://schemas.microsoft.com/office/drawing/2014/main" id="{8F704CBD-C787-EA40-07CE-3E571C16B289}"/>
              </a:ext>
            </a:extLst>
          </p:cNvPr>
          <p:cNvCxnSpPr/>
          <p:nvPr/>
        </p:nvCxnSpPr>
        <p:spPr>
          <a:xfrm>
            <a:off x="483964" y="5444363"/>
            <a:ext cx="49719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5" name="Textfeld 14">
            <a:extLst>
              <a:ext uri="{FF2B5EF4-FFF2-40B4-BE49-F238E27FC236}">
                <a16:creationId xmlns:a16="http://schemas.microsoft.com/office/drawing/2014/main" id="{8AA5D1AE-F2E6-45C1-792E-092FC6874B74}"/>
              </a:ext>
            </a:extLst>
          </p:cNvPr>
          <p:cNvSpPr txBox="1"/>
          <p:nvPr/>
        </p:nvSpPr>
        <p:spPr>
          <a:xfrm>
            <a:off x="483964" y="5521694"/>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Leistungswerte</a:t>
            </a:r>
          </a:p>
        </p:txBody>
      </p:sp>
      <p:cxnSp>
        <p:nvCxnSpPr>
          <p:cNvPr id="16" name="Gerade Verbindung 15">
            <a:extLst>
              <a:ext uri="{FF2B5EF4-FFF2-40B4-BE49-F238E27FC236}">
                <a16:creationId xmlns:a16="http://schemas.microsoft.com/office/drawing/2014/main" id="{500C8C70-7C50-4678-80EF-3638CCD5371B}"/>
              </a:ext>
            </a:extLst>
          </p:cNvPr>
          <p:cNvCxnSpPr/>
          <p:nvPr/>
        </p:nvCxnSpPr>
        <p:spPr>
          <a:xfrm>
            <a:off x="483964" y="5820283"/>
            <a:ext cx="49719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Textfeld 16">
            <a:extLst>
              <a:ext uri="{FF2B5EF4-FFF2-40B4-BE49-F238E27FC236}">
                <a16:creationId xmlns:a16="http://schemas.microsoft.com/office/drawing/2014/main" id="{59A287A8-08E3-EF4E-B764-95944EFA5B96}"/>
              </a:ext>
            </a:extLst>
          </p:cNvPr>
          <p:cNvSpPr txBox="1"/>
          <p:nvPr/>
        </p:nvSpPr>
        <p:spPr>
          <a:xfrm>
            <a:off x="483964" y="5884299"/>
            <a:ext cx="4971956" cy="769441"/>
          </a:xfrm>
          <a:prstGeom prst="rect">
            <a:avLst/>
          </a:prstGeom>
          <a:noFill/>
        </p:spPr>
        <p:txBody>
          <a:bodyPr wrap="square" lIns="0" rIns="0" rtlCol="0">
            <a:spAutoFit/>
          </a:bodyPr>
          <a:lstStyle/>
          <a:p>
            <a:r>
              <a:rPr lang="de-DE" sz="1100">
                <a:latin typeface="TT Hoves Pro" panose="020B0003020000020203" pitchFamily="34" charset="77"/>
              </a:rPr>
              <a:t>01.01.2024 – 31.12.2024</a:t>
            </a:r>
          </a:p>
          <a:p>
            <a:r>
              <a:rPr lang="de-DE" sz="1100">
                <a:latin typeface="TT Hoves Pro" panose="020B0003020000020203" pitchFamily="34" charset="77"/>
              </a:rPr>
              <a:t>89.957 Page </a:t>
            </a:r>
            <a:r>
              <a:rPr lang="de-DE" sz="1100" err="1">
                <a:latin typeface="TT Hoves Pro" panose="020B0003020000020203" pitchFamily="34" charset="77"/>
              </a:rPr>
              <a:t>Impressions</a:t>
            </a:r>
            <a:endParaRPr lang="de-DE" sz="1100">
              <a:latin typeface="TT Hoves Pro" panose="020B0003020000020203" pitchFamily="34" charset="77"/>
            </a:endParaRPr>
          </a:p>
          <a:p>
            <a:r>
              <a:rPr lang="de-DE" sz="1100">
                <a:latin typeface="TT Hoves Pro" panose="020B0003020000020203" pitchFamily="34" charset="77"/>
              </a:rPr>
              <a:t>62.158 Sitzungen</a:t>
            </a:r>
          </a:p>
          <a:p>
            <a:r>
              <a:rPr lang="de-DE" sz="1100">
                <a:latin typeface="TT Hoves Pro" panose="020B0003020000020203" pitchFamily="34" charset="77"/>
              </a:rPr>
              <a:t>im Durchschnitt pro Monat</a:t>
            </a:r>
          </a:p>
        </p:txBody>
      </p:sp>
      <p:sp>
        <p:nvSpPr>
          <p:cNvPr id="18" name="Textfeld 17">
            <a:extLst>
              <a:ext uri="{FF2B5EF4-FFF2-40B4-BE49-F238E27FC236}">
                <a16:creationId xmlns:a16="http://schemas.microsoft.com/office/drawing/2014/main" id="{824781FD-84C8-24B4-A113-9DFEAA5E4621}"/>
              </a:ext>
            </a:extLst>
          </p:cNvPr>
          <p:cNvSpPr txBox="1"/>
          <p:nvPr/>
        </p:nvSpPr>
        <p:spPr>
          <a:xfrm>
            <a:off x="483964" y="6755855"/>
            <a:ext cx="3336196" cy="215444"/>
          </a:xfrm>
          <a:prstGeom prst="rect">
            <a:avLst/>
          </a:prstGeom>
          <a:noFill/>
        </p:spPr>
        <p:txBody>
          <a:bodyPr wrap="square" lIns="0" rIns="0" rtlCol="0">
            <a:spAutoFit/>
          </a:bodyPr>
          <a:lstStyle/>
          <a:p>
            <a:r>
              <a:rPr lang="de-DE" sz="800">
                <a:latin typeface="TT Hoves Pro" panose="020B0003020000020203" pitchFamily="34" charset="77"/>
              </a:rPr>
              <a:t>Quelle: Google Analytics 4</a:t>
            </a:r>
          </a:p>
        </p:txBody>
      </p:sp>
      <p:pic>
        <p:nvPicPr>
          <p:cNvPr id="25" name="Grafik 24" descr="Ein Bild, das Screenshot, Text, Tablet, Design enthält.&#10;&#10;KI-generierte Inhalte können fehlerhaft sein.">
            <a:extLst>
              <a:ext uri="{FF2B5EF4-FFF2-40B4-BE49-F238E27FC236}">
                <a16:creationId xmlns:a16="http://schemas.microsoft.com/office/drawing/2014/main" id="{729002AE-D71B-D708-99F9-BA28696E6CB0}"/>
              </a:ext>
            </a:extLst>
          </p:cNvPr>
          <p:cNvPicPr>
            <a:picLocks noChangeAspect="1"/>
          </p:cNvPicPr>
          <p:nvPr/>
        </p:nvPicPr>
        <p:blipFill>
          <a:blip r:embed="rId2" cstate="print">
            <a:extLst>
              <a:ext uri="{28A0092B-C50C-407E-A947-70E740481C1C}">
                <a14:useLocalDpi xmlns:a14="http://schemas.microsoft.com/office/drawing/2010/main" val="0"/>
              </a:ext>
            </a:extLst>
          </a:blip>
          <a:srcRect r="16609"/>
          <a:stretch>
            <a:fillRect/>
          </a:stretch>
        </p:blipFill>
        <p:spPr>
          <a:xfrm>
            <a:off x="6367056" y="1944430"/>
            <a:ext cx="4017915" cy="3430280"/>
          </a:xfrm>
          <a:prstGeom prst="rect">
            <a:avLst/>
          </a:prstGeom>
        </p:spPr>
      </p:pic>
      <p:pic>
        <p:nvPicPr>
          <p:cNvPr id="27" name="Grafik 26" descr="Ein Bild, das Handy, Text, Screenshot, mobiles Gerät enthält.&#10;&#10;KI-generierte Inhalte können fehlerhaft sein.">
            <a:extLst>
              <a:ext uri="{FF2B5EF4-FFF2-40B4-BE49-F238E27FC236}">
                <a16:creationId xmlns:a16="http://schemas.microsoft.com/office/drawing/2014/main" id="{E46065FE-7BF8-CD11-CEC5-F1902C4A2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876" y="3784156"/>
            <a:ext cx="1440281" cy="2750219"/>
          </a:xfrm>
          <a:prstGeom prst="rect">
            <a:avLst/>
          </a:prstGeom>
        </p:spPr>
      </p:pic>
      <p:pic>
        <p:nvPicPr>
          <p:cNvPr id="2" name="Grafik 1">
            <a:extLst>
              <a:ext uri="{FF2B5EF4-FFF2-40B4-BE49-F238E27FC236}">
                <a16:creationId xmlns:a16="http://schemas.microsoft.com/office/drawing/2014/main" id="{56C21187-2869-E411-B503-FD66F1F9C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3" name="Textfeld 2">
            <a:extLst>
              <a:ext uri="{FF2B5EF4-FFF2-40B4-BE49-F238E27FC236}">
                <a16:creationId xmlns:a16="http://schemas.microsoft.com/office/drawing/2014/main" id="{C57C4EEC-503D-BAA2-2436-288D4C74C0BB}"/>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280931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1E10E-9597-E0B1-50E8-82E22748C46C}"/>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6F3D1E97-DA1B-F231-DD25-7CA718902D6B}"/>
              </a:ext>
            </a:extLst>
          </p:cNvPr>
          <p:cNvSpPr txBox="1"/>
          <p:nvPr/>
        </p:nvSpPr>
        <p:spPr>
          <a:xfrm>
            <a:off x="483964" y="1320800"/>
            <a:ext cx="5285101" cy="400110"/>
          </a:xfrm>
          <a:prstGeom prst="rect">
            <a:avLst/>
          </a:prstGeom>
          <a:noFill/>
        </p:spPr>
        <p:txBody>
          <a:bodyPr wrap="none" lIns="0" rIns="0" rtlCol="0">
            <a:spAutoFit/>
          </a:bodyPr>
          <a:lstStyle/>
          <a:p>
            <a:r>
              <a:rPr lang="de-DE" sz="2000" b="1">
                <a:latin typeface="TT Hoves Pro" panose="020B0003020000020203" pitchFamily="34" charset="77"/>
              </a:rPr>
              <a:t>Website dabonline.de: Preise und Formate</a:t>
            </a:r>
          </a:p>
        </p:txBody>
      </p:sp>
      <p:sp>
        <p:nvSpPr>
          <p:cNvPr id="23" name="Rechteck 22">
            <a:extLst>
              <a:ext uri="{FF2B5EF4-FFF2-40B4-BE49-F238E27FC236}">
                <a16:creationId xmlns:a16="http://schemas.microsoft.com/office/drawing/2014/main" id="{1940BF8F-25D4-12D2-4F81-9F60510E77F8}"/>
              </a:ext>
            </a:extLst>
          </p:cNvPr>
          <p:cNvSpPr/>
          <p:nvPr/>
        </p:nvSpPr>
        <p:spPr>
          <a:xfrm>
            <a:off x="483963" y="2135272"/>
            <a:ext cx="1924195" cy="45306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9F36924-A55F-7986-9FB8-765782BC25B2}"/>
              </a:ext>
            </a:extLst>
          </p:cNvPr>
          <p:cNvSpPr/>
          <p:nvPr/>
        </p:nvSpPr>
        <p:spPr>
          <a:xfrm>
            <a:off x="590909" y="2451113"/>
            <a:ext cx="823823" cy="61512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21EB58B-F5E2-F68A-655E-32F5B2499765}"/>
              </a:ext>
            </a:extLst>
          </p:cNvPr>
          <p:cNvSpPr/>
          <p:nvPr/>
        </p:nvSpPr>
        <p:spPr>
          <a:xfrm>
            <a:off x="1544128" y="2651703"/>
            <a:ext cx="401129"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AE60B2AF-0E52-E78B-96A3-198FD954BA19}"/>
              </a:ext>
            </a:extLst>
          </p:cNvPr>
          <p:cNvSpPr/>
          <p:nvPr/>
        </p:nvSpPr>
        <p:spPr>
          <a:xfrm>
            <a:off x="1544128" y="2707775"/>
            <a:ext cx="487872"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29">
            <a:extLst>
              <a:ext uri="{FF2B5EF4-FFF2-40B4-BE49-F238E27FC236}">
                <a16:creationId xmlns:a16="http://schemas.microsoft.com/office/drawing/2014/main" id="{6ABF4463-C7AB-7981-F078-4D4830AAAD84}"/>
              </a:ext>
            </a:extLst>
          </p:cNvPr>
          <p:cNvCxnSpPr>
            <a:cxnSpLocks/>
          </p:cNvCxnSpPr>
          <p:nvPr/>
        </p:nvCxnSpPr>
        <p:spPr>
          <a:xfrm>
            <a:off x="1544128" y="2785567"/>
            <a:ext cx="401129"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1" name="Gerade Verbindung 30">
            <a:extLst>
              <a:ext uri="{FF2B5EF4-FFF2-40B4-BE49-F238E27FC236}">
                <a16:creationId xmlns:a16="http://schemas.microsoft.com/office/drawing/2014/main" id="{41359F1D-E58C-5EFC-D5BC-D1C91F4BD30B}"/>
              </a:ext>
            </a:extLst>
          </p:cNvPr>
          <p:cNvCxnSpPr>
            <a:cxnSpLocks/>
          </p:cNvCxnSpPr>
          <p:nvPr/>
        </p:nvCxnSpPr>
        <p:spPr>
          <a:xfrm>
            <a:off x="1544128" y="2820492"/>
            <a:ext cx="456122"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3" name="Gerade Verbindung 32">
            <a:extLst>
              <a:ext uri="{FF2B5EF4-FFF2-40B4-BE49-F238E27FC236}">
                <a16:creationId xmlns:a16="http://schemas.microsoft.com/office/drawing/2014/main" id="{59A93145-A3A9-4D28-5A2E-4E9659137B61}"/>
              </a:ext>
            </a:extLst>
          </p:cNvPr>
          <p:cNvCxnSpPr>
            <a:cxnSpLocks/>
          </p:cNvCxnSpPr>
          <p:nvPr/>
        </p:nvCxnSpPr>
        <p:spPr>
          <a:xfrm>
            <a:off x="1544128" y="2852242"/>
            <a:ext cx="268797"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36" name="Grafik 35" descr="Ein Bild, das Schrift, Text, Screenshot, Grafiken enthält.&#10;&#10;KI-generierte Inhalte können fehlerhaft sein.">
            <a:extLst>
              <a:ext uri="{FF2B5EF4-FFF2-40B4-BE49-F238E27FC236}">
                <a16:creationId xmlns:a16="http://schemas.microsoft.com/office/drawing/2014/main" id="{785596CE-01F7-4C45-3F47-E1C4307689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433" y="2354328"/>
            <a:ext cx="460017" cy="111719"/>
          </a:xfrm>
          <a:prstGeom prst="rect">
            <a:avLst/>
          </a:prstGeom>
        </p:spPr>
      </p:pic>
      <p:cxnSp>
        <p:nvCxnSpPr>
          <p:cNvPr id="37" name="Gerade Verbindung 36">
            <a:extLst>
              <a:ext uri="{FF2B5EF4-FFF2-40B4-BE49-F238E27FC236}">
                <a16:creationId xmlns:a16="http://schemas.microsoft.com/office/drawing/2014/main" id="{6EAB11CB-82AC-94C5-6B18-5E703438DEAA}"/>
              </a:ext>
            </a:extLst>
          </p:cNvPr>
          <p:cNvCxnSpPr>
            <a:cxnSpLocks/>
          </p:cNvCxnSpPr>
          <p:nvPr/>
        </p:nvCxnSpPr>
        <p:spPr>
          <a:xfrm>
            <a:off x="1414732" y="2206574"/>
            <a:ext cx="636318"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40" name="Rechteck 39">
            <a:extLst>
              <a:ext uri="{FF2B5EF4-FFF2-40B4-BE49-F238E27FC236}">
                <a16:creationId xmlns:a16="http://schemas.microsoft.com/office/drawing/2014/main" id="{8182CE0D-72E8-F195-C7D6-C21EA05A65D2}"/>
              </a:ext>
            </a:extLst>
          </p:cNvPr>
          <p:cNvSpPr/>
          <p:nvPr/>
        </p:nvSpPr>
        <p:spPr>
          <a:xfrm>
            <a:off x="978259" y="3257563"/>
            <a:ext cx="436473" cy="54125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F7925FE5-08CC-7A98-1D8D-9A30615164C7}"/>
              </a:ext>
            </a:extLst>
          </p:cNvPr>
          <p:cNvSpPr/>
          <p:nvPr/>
        </p:nvSpPr>
        <p:spPr>
          <a:xfrm>
            <a:off x="1613259" y="3257563"/>
            <a:ext cx="436473" cy="34439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F32053A6-D2CF-A025-2D2E-AD6F32055192}"/>
              </a:ext>
            </a:extLst>
          </p:cNvPr>
          <p:cNvSpPr/>
          <p:nvPr/>
        </p:nvSpPr>
        <p:spPr>
          <a:xfrm>
            <a:off x="1606909" y="3981463"/>
            <a:ext cx="436473" cy="54125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D3F67AA4-DDEB-F261-6F37-BDC0675AD3B0}"/>
              </a:ext>
            </a:extLst>
          </p:cNvPr>
          <p:cNvSpPr/>
          <p:nvPr/>
        </p:nvSpPr>
        <p:spPr>
          <a:xfrm>
            <a:off x="972628" y="3832803"/>
            <a:ext cx="358869"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822BBE82-D635-F6CA-C42F-A721852820C4}"/>
              </a:ext>
            </a:extLst>
          </p:cNvPr>
          <p:cNvSpPr/>
          <p:nvPr/>
        </p:nvSpPr>
        <p:spPr>
          <a:xfrm>
            <a:off x="972628" y="3888875"/>
            <a:ext cx="436473"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 Verbindung 45">
            <a:extLst>
              <a:ext uri="{FF2B5EF4-FFF2-40B4-BE49-F238E27FC236}">
                <a16:creationId xmlns:a16="http://schemas.microsoft.com/office/drawing/2014/main" id="{DC3E4B04-2071-6B49-A5E6-568A2050DB90}"/>
              </a:ext>
            </a:extLst>
          </p:cNvPr>
          <p:cNvCxnSpPr>
            <a:cxnSpLocks/>
          </p:cNvCxnSpPr>
          <p:nvPr/>
        </p:nvCxnSpPr>
        <p:spPr>
          <a:xfrm>
            <a:off x="969453" y="3969842"/>
            <a:ext cx="268797"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47" name="Rechteck 46">
            <a:extLst>
              <a:ext uri="{FF2B5EF4-FFF2-40B4-BE49-F238E27FC236}">
                <a16:creationId xmlns:a16="http://schemas.microsoft.com/office/drawing/2014/main" id="{421DB3CF-5231-80EF-105C-771174614A79}"/>
              </a:ext>
            </a:extLst>
          </p:cNvPr>
          <p:cNvSpPr/>
          <p:nvPr/>
        </p:nvSpPr>
        <p:spPr>
          <a:xfrm>
            <a:off x="1613978" y="3635953"/>
            <a:ext cx="358869"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1BFE3AE7-D3AD-3AB9-F5F0-994DBEBA0319}"/>
              </a:ext>
            </a:extLst>
          </p:cNvPr>
          <p:cNvSpPr/>
          <p:nvPr/>
        </p:nvSpPr>
        <p:spPr>
          <a:xfrm>
            <a:off x="1613978" y="3692025"/>
            <a:ext cx="436473"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48">
            <a:extLst>
              <a:ext uri="{FF2B5EF4-FFF2-40B4-BE49-F238E27FC236}">
                <a16:creationId xmlns:a16="http://schemas.microsoft.com/office/drawing/2014/main" id="{BFFCCC8C-FCE4-C967-5EB0-3A3E2FF030F4}"/>
              </a:ext>
            </a:extLst>
          </p:cNvPr>
          <p:cNvCxnSpPr>
            <a:cxnSpLocks/>
          </p:cNvCxnSpPr>
          <p:nvPr/>
        </p:nvCxnSpPr>
        <p:spPr>
          <a:xfrm>
            <a:off x="1610803" y="3772992"/>
            <a:ext cx="268797"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50" name="Rechteck 49">
            <a:extLst>
              <a:ext uri="{FF2B5EF4-FFF2-40B4-BE49-F238E27FC236}">
                <a16:creationId xmlns:a16="http://schemas.microsoft.com/office/drawing/2014/main" id="{879BBA16-E870-88E6-55B6-4DC20EA739CC}"/>
              </a:ext>
            </a:extLst>
          </p:cNvPr>
          <p:cNvSpPr/>
          <p:nvPr/>
        </p:nvSpPr>
        <p:spPr>
          <a:xfrm>
            <a:off x="1613978" y="4566228"/>
            <a:ext cx="358869"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44304290-12D6-FFC3-0019-2F74E2B85271}"/>
              </a:ext>
            </a:extLst>
          </p:cNvPr>
          <p:cNvSpPr/>
          <p:nvPr/>
        </p:nvSpPr>
        <p:spPr>
          <a:xfrm>
            <a:off x="1613978" y="4622300"/>
            <a:ext cx="436473"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 Verbindung 51">
            <a:extLst>
              <a:ext uri="{FF2B5EF4-FFF2-40B4-BE49-F238E27FC236}">
                <a16:creationId xmlns:a16="http://schemas.microsoft.com/office/drawing/2014/main" id="{254FD30C-B7E8-B057-7551-9E13171634DB}"/>
              </a:ext>
            </a:extLst>
          </p:cNvPr>
          <p:cNvCxnSpPr>
            <a:cxnSpLocks/>
          </p:cNvCxnSpPr>
          <p:nvPr/>
        </p:nvCxnSpPr>
        <p:spPr>
          <a:xfrm>
            <a:off x="1610803" y="4703267"/>
            <a:ext cx="268797"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56" name="Rechteck 55">
            <a:extLst>
              <a:ext uri="{FF2B5EF4-FFF2-40B4-BE49-F238E27FC236}">
                <a16:creationId xmlns:a16="http://schemas.microsoft.com/office/drawing/2014/main" id="{DE7E7B94-56AA-932A-A280-09149BC28F9D}"/>
              </a:ext>
            </a:extLst>
          </p:cNvPr>
          <p:cNvSpPr/>
          <p:nvPr/>
        </p:nvSpPr>
        <p:spPr>
          <a:xfrm>
            <a:off x="591629" y="3267653"/>
            <a:ext cx="247110"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29E8BBE8-3A81-2DAA-6582-8D14B4B05639}"/>
              </a:ext>
            </a:extLst>
          </p:cNvPr>
          <p:cNvSpPr/>
          <p:nvPr/>
        </p:nvSpPr>
        <p:spPr>
          <a:xfrm>
            <a:off x="591628" y="3323725"/>
            <a:ext cx="300547"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F0DCB01A-4631-02FD-899B-935282643363}"/>
              </a:ext>
            </a:extLst>
          </p:cNvPr>
          <p:cNvSpPr/>
          <p:nvPr/>
        </p:nvSpPr>
        <p:spPr>
          <a:xfrm>
            <a:off x="591628" y="5235124"/>
            <a:ext cx="519622"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81423272-C668-803A-D845-951BEC05DC56}"/>
              </a:ext>
            </a:extLst>
          </p:cNvPr>
          <p:cNvSpPr/>
          <p:nvPr/>
        </p:nvSpPr>
        <p:spPr>
          <a:xfrm>
            <a:off x="594084" y="5359462"/>
            <a:ext cx="436473" cy="54125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187270D2-E047-DE0F-4381-1F8829EFAD34}"/>
              </a:ext>
            </a:extLst>
          </p:cNvPr>
          <p:cNvSpPr/>
          <p:nvPr/>
        </p:nvSpPr>
        <p:spPr>
          <a:xfrm>
            <a:off x="1098909" y="5356287"/>
            <a:ext cx="436473" cy="34439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04D4754D-269D-C5AB-AF36-165F3D0B993C}"/>
              </a:ext>
            </a:extLst>
          </p:cNvPr>
          <p:cNvSpPr/>
          <p:nvPr/>
        </p:nvSpPr>
        <p:spPr>
          <a:xfrm>
            <a:off x="594803" y="5937877"/>
            <a:ext cx="358869"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D496CA4F-FFA5-F448-9F09-86CADC196CB1}"/>
              </a:ext>
            </a:extLst>
          </p:cNvPr>
          <p:cNvSpPr/>
          <p:nvPr/>
        </p:nvSpPr>
        <p:spPr>
          <a:xfrm>
            <a:off x="594803" y="5993949"/>
            <a:ext cx="436473"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4" name="Gerade Verbindung 63">
            <a:extLst>
              <a:ext uri="{FF2B5EF4-FFF2-40B4-BE49-F238E27FC236}">
                <a16:creationId xmlns:a16="http://schemas.microsoft.com/office/drawing/2014/main" id="{90B67B00-AA04-BDE0-C0F5-1BA067DC74E0}"/>
              </a:ext>
            </a:extLst>
          </p:cNvPr>
          <p:cNvCxnSpPr>
            <a:cxnSpLocks/>
          </p:cNvCxnSpPr>
          <p:nvPr/>
        </p:nvCxnSpPr>
        <p:spPr>
          <a:xfrm>
            <a:off x="591628" y="6074916"/>
            <a:ext cx="268797"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68" name="Rechteck 67">
            <a:extLst>
              <a:ext uri="{FF2B5EF4-FFF2-40B4-BE49-F238E27FC236}">
                <a16:creationId xmlns:a16="http://schemas.microsoft.com/office/drawing/2014/main" id="{D45BCE06-646F-49F1-4C48-93CBA0C6F0A5}"/>
              </a:ext>
            </a:extLst>
          </p:cNvPr>
          <p:cNvSpPr/>
          <p:nvPr/>
        </p:nvSpPr>
        <p:spPr>
          <a:xfrm>
            <a:off x="1096453" y="5734677"/>
            <a:ext cx="358869"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AB2290C0-86F6-D463-6DFE-B2159BD2435B}"/>
              </a:ext>
            </a:extLst>
          </p:cNvPr>
          <p:cNvSpPr/>
          <p:nvPr/>
        </p:nvSpPr>
        <p:spPr>
          <a:xfrm>
            <a:off x="1096453" y="5790749"/>
            <a:ext cx="436473"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0" name="Gerade Verbindung 69">
            <a:extLst>
              <a:ext uri="{FF2B5EF4-FFF2-40B4-BE49-F238E27FC236}">
                <a16:creationId xmlns:a16="http://schemas.microsoft.com/office/drawing/2014/main" id="{A6858DC7-4671-F83C-382B-5C396D1C6F7B}"/>
              </a:ext>
            </a:extLst>
          </p:cNvPr>
          <p:cNvCxnSpPr>
            <a:cxnSpLocks/>
          </p:cNvCxnSpPr>
          <p:nvPr/>
        </p:nvCxnSpPr>
        <p:spPr>
          <a:xfrm>
            <a:off x="1093278" y="5871716"/>
            <a:ext cx="268797"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75" name="Rechteck 74">
            <a:extLst>
              <a:ext uri="{FF2B5EF4-FFF2-40B4-BE49-F238E27FC236}">
                <a16:creationId xmlns:a16="http://schemas.microsoft.com/office/drawing/2014/main" id="{4C6ED020-8040-97F0-B3B8-1A5E04033DDD}"/>
              </a:ext>
            </a:extLst>
          </p:cNvPr>
          <p:cNvSpPr/>
          <p:nvPr/>
        </p:nvSpPr>
        <p:spPr>
          <a:xfrm>
            <a:off x="973179" y="4126243"/>
            <a:ext cx="436473" cy="34439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67A17389-7A9F-EEBD-62DB-E315B5E15A1D}"/>
              </a:ext>
            </a:extLst>
          </p:cNvPr>
          <p:cNvSpPr/>
          <p:nvPr/>
        </p:nvSpPr>
        <p:spPr>
          <a:xfrm>
            <a:off x="664726" y="4848620"/>
            <a:ext cx="1299925" cy="22327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9AF1DC10-AB59-D3AE-217E-74298E73AF30}"/>
              </a:ext>
            </a:extLst>
          </p:cNvPr>
          <p:cNvSpPr/>
          <p:nvPr/>
        </p:nvSpPr>
        <p:spPr>
          <a:xfrm>
            <a:off x="1609068" y="5359461"/>
            <a:ext cx="436473" cy="76223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a:extLst>
              <a:ext uri="{FF2B5EF4-FFF2-40B4-BE49-F238E27FC236}">
                <a16:creationId xmlns:a16="http://schemas.microsoft.com/office/drawing/2014/main" id="{2AFA122D-01B8-C20C-3114-DB4AA27BDBD2}"/>
              </a:ext>
            </a:extLst>
          </p:cNvPr>
          <p:cNvSpPr txBox="1"/>
          <p:nvPr/>
        </p:nvSpPr>
        <p:spPr>
          <a:xfrm>
            <a:off x="613649" y="4155479"/>
            <a:ext cx="1154430" cy="292388"/>
          </a:xfrm>
          <a:prstGeom prst="rect">
            <a:avLst/>
          </a:prstGeom>
          <a:noFill/>
        </p:spPr>
        <p:txBody>
          <a:bodyPr wrap="square">
            <a:spAutoFit/>
          </a:bodyPr>
          <a:lstStyle/>
          <a:p>
            <a:pPr algn="ctr"/>
            <a:r>
              <a:rPr lang="de-DE" sz="650" i="0">
                <a:latin typeface="TT Hoves Pro" panose="020B0003020000020203" pitchFamily="34" charset="77"/>
              </a:rPr>
              <a:t>Medium </a:t>
            </a:r>
            <a:br>
              <a:rPr lang="de-DE" sz="650" i="0">
                <a:latin typeface="TT Hoves Pro" panose="020B0003020000020203" pitchFamily="34" charset="77"/>
              </a:rPr>
            </a:br>
            <a:r>
              <a:rPr lang="de-DE" sz="650" i="0" err="1">
                <a:latin typeface="TT Hoves Pro" panose="020B0003020000020203" pitchFamily="34" charset="77"/>
              </a:rPr>
              <a:t>Rectangle</a:t>
            </a:r>
            <a:endParaRPr lang="de-DE" sz="650" i="0">
              <a:latin typeface="TT Hoves Pro" panose="020B0003020000020203" pitchFamily="34" charset="77"/>
            </a:endParaRPr>
          </a:p>
        </p:txBody>
      </p:sp>
      <p:sp>
        <p:nvSpPr>
          <p:cNvPr id="81" name="Textfeld 80">
            <a:extLst>
              <a:ext uri="{FF2B5EF4-FFF2-40B4-BE49-F238E27FC236}">
                <a16:creationId xmlns:a16="http://schemas.microsoft.com/office/drawing/2014/main" id="{0494DA8C-B9AF-E3F3-7CDA-71693E1EA3C2}"/>
              </a:ext>
            </a:extLst>
          </p:cNvPr>
          <p:cNvSpPr txBox="1"/>
          <p:nvPr/>
        </p:nvSpPr>
        <p:spPr>
          <a:xfrm>
            <a:off x="741665" y="4869131"/>
            <a:ext cx="1154430" cy="192360"/>
          </a:xfrm>
          <a:prstGeom prst="rect">
            <a:avLst/>
          </a:prstGeom>
          <a:noFill/>
        </p:spPr>
        <p:txBody>
          <a:bodyPr wrap="square">
            <a:spAutoFit/>
          </a:bodyPr>
          <a:lstStyle/>
          <a:p>
            <a:pPr algn="ctr"/>
            <a:r>
              <a:rPr lang="de-DE" sz="650" i="0">
                <a:latin typeface="TT Hoves Pro" panose="020B0003020000020203" pitchFamily="34" charset="77"/>
              </a:rPr>
              <a:t>Billboard</a:t>
            </a:r>
          </a:p>
        </p:txBody>
      </p:sp>
      <p:sp>
        <p:nvSpPr>
          <p:cNvPr id="82" name="Textfeld 81">
            <a:extLst>
              <a:ext uri="{FF2B5EF4-FFF2-40B4-BE49-F238E27FC236}">
                <a16:creationId xmlns:a16="http://schemas.microsoft.com/office/drawing/2014/main" id="{7BE5B3FA-CAD6-E227-B2C7-3A9857A79A69}"/>
              </a:ext>
            </a:extLst>
          </p:cNvPr>
          <p:cNvSpPr txBox="1"/>
          <p:nvPr/>
        </p:nvSpPr>
        <p:spPr>
          <a:xfrm>
            <a:off x="1253729" y="5609375"/>
            <a:ext cx="1154430" cy="192360"/>
          </a:xfrm>
          <a:prstGeom prst="rect">
            <a:avLst/>
          </a:prstGeom>
          <a:noFill/>
        </p:spPr>
        <p:txBody>
          <a:bodyPr wrap="square">
            <a:spAutoFit/>
          </a:bodyPr>
          <a:lstStyle/>
          <a:p>
            <a:pPr algn="ctr"/>
            <a:r>
              <a:rPr lang="de-DE" sz="650" i="0" err="1">
                <a:latin typeface="TT Hoves Pro" panose="020B0003020000020203" pitchFamily="34" charset="77"/>
              </a:rPr>
              <a:t>Halfpage</a:t>
            </a:r>
            <a:endParaRPr lang="de-DE" sz="650" i="0">
              <a:latin typeface="TT Hoves Pro" panose="020B0003020000020203" pitchFamily="34" charset="77"/>
            </a:endParaRPr>
          </a:p>
        </p:txBody>
      </p:sp>
      <p:sp>
        <p:nvSpPr>
          <p:cNvPr id="83" name="Rechteck 82">
            <a:extLst>
              <a:ext uri="{FF2B5EF4-FFF2-40B4-BE49-F238E27FC236}">
                <a16:creationId xmlns:a16="http://schemas.microsoft.com/office/drawing/2014/main" id="{E9CB150F-22DA-52CD-E637-8AEB04F0CCCE}"/>
              </a:ext>
            </a:extLst>
          </p:cNvPr>
          <p:cNvSpPr/>
          <p:nvPr/>
        </p:nvSpPr>
        <p:spPr>
          <a:xfrm>
            <a:off x="2141062" y="3451687"/>
            <a:ext cx="164051" cy="76223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Textfeld 83">
            <a:extLst>
              <a:ext uri="{FF2B5EF4-FFF2-40B4-BE49-F238E27FC236}">
                <a16:creationId xmlns:a16="http://schemas.microsoft.com/office/drawing/2014/main" id="{9AE68158-BCC6-A5F1-E95A-1E562D80CFBA}"/>
              </a:ext>
            </a:extLst>
          </p:cNvPr>
          <p:cNvSpPr txBox="1"/>
          <p:nvPr/>
        </p:nvSpPr>
        <p:spPr>
          <a:xfrm rot="16200000">
            <a:off x="1643737" y="3740246"/>
            <a:ext cx="1154430" cy="192360"/>
          </a:xfrm>
          <a:prstGeom prst="rect">
            <a:avLst/>
          </a:prstGeom>
          <a:noFill/>
        </p:spPr>
        <p:txBody>
          <a:bodyPr wrap="square">
            <a:spAutoFit/>
          </a:bodyPr>
          <a:lstStyle/>
          <a:p>
            <a:pPr algn="ctr"/>
            <a:r>
              <a:rPr lang="de-DE" sz="650" i="0" err="1">
                <a:latin typeface="TT Hoves Pro" panose="020B0003020000020203" pitchFamily="34" charset="77"/>
              </a:rPr>
              <a:t>Sticky</a:t>
            </a:r>
            <a:r>
              <a:rPr lang="de-DE" sz="650" i="0">
                <a:latin typeface="TT Hoves Pro" panose="020B0003020000020203" pitchFamily="34" charset="77"/>
              </a:rPr>
              <a:t> Skyscraper</a:t>
            </a:r>
          </a:p>
        </p:txBody>
      </p:sp>
      <p:sp>
        <p:nvSpPr>
          <p:cNvPr id="8" name="Rechteck 7">
            <a:extLst>
              <a:ext uri="{FF2B5EF4-FFF2-40B4-BE49-F238E27FC236}">
                <a16:creationId xmlns:a16="http://schemas.microsoft.com/office/drawing/2014/main" id="{4FF9D0FC-AAD0-A9C5-47E3-3384B99A0BA3}"/>
              </a:ext>
            </a:extLst>
          </p:cNvPr>
          <p:cNvSpPr/>
          <p:nvPr/>
        </p:nvSpPr>
        <p:spPr>
          <a:xfrm>
            <a:off x="7354238" y="2169729"/>
            <a:ext cx="2718118" cy="2396499"/>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TT Hoves Pro" panose="020B0604020202020204" charset="0"/>
            </a:endParaRPr>
          </a:p>
        </p:txBody>
      </p:sp>
      <p:sp>
        <p:nvSpPr>
          <p:cNvPr id="9" name="Textfeld 8">
            <a:extLst>
              <a:ext uri="{FF2B5EF4-FFF2-40B4-BE49-F238E27FC236}">
                <a16:creationId xmlns:a16="http://schemas.microsoft.com/office/drawing/2014/main" id="{8E27B769-5DEE-4A0E-12FF-2871DFFE5BDD}"/>
              </a:ext>
            </a:extLst>
          </p:cNvPr>
          <p:cNvSpPr txBox="1"/>
          <p:nvPr/>
        </p:nvSpPr>
        <p:spPr>
          <a:xfrm>
            <a:off x="7354237" y="2173041"/>
            <a:ext cx="2853613" cy="2416046"/>
          </a:xfrm>
          <a:prstGeom prst="rect">
            <a:avLst/>
          </a:prstGeom>
          <a:noFill/>
          <a:ln>
            <a:noFill/>
          </a:ln>
        </p:spPr>
        <p:txBody>
          <a:bodyPr wrap="square">
            <a:spAutoFit/>
          </a:bodyPr>
          <a:lstStyle/>
          <a:p>
            <a:r>
              <a:rPr lang="de-DE" sz="900" b="1">
                <a:solidFill>
                  <a:schemeClr val="bg1"/>
                </a:solidFill>
                <a:latin typeface="TT Hoves Pro" panose="020B0003020000020203" pitchFamily="34" charset="77"/>
              </a:rPr>
              <a:t>Platzierung</a:t>
            </a:r>
          </a:p>
          <a:p>
            <a:r>
              <a:rPr lang="de-DE" sz="900">
                <a:solidFill>
                  <a:schemeClr val="bg1"/>
                </a:solidFill>
                <a:latin typeface="TT Hoves Pro" panose="020B0604020202020204" charset="0"/>
              </a:rPr>
              <a:t>Display-Werbeformen können in Rotation mit max. zwei weiteren Werbemitteln geschaltet werden </a:t>
            </a:r>
          </a:p>
          <a:p>
            <a:endParaRPr lang="de-DE" sz="400">
              <a:solidFill>
                <a:schemeClr val="bg1"/>
              </a:solidFill>
              <a:latin typeface="TT Hoves Pro" panose="020B0604020202020204" charset="0"/>
            </a:endParaRPr>
          </a:p>
          <a:p>
            <a:r>
              <a:rPr lang="de-DE" sz="900" b="1">
                <a:solidFill>
                  <a:schemeClr val="bg1"/>
                </a:solidFill>
                <a:latin typeface="TT Hoves Pro" panose="020B0003020000020203" pitchFamily="34" charset="77"/>
              </a:rPr>
              <a:t>Rabatte</a:t>
            </a:r>
            <a:endParaRPr lang="de-DE" sz="900" b="1">
              <a:solidFill>
                <a:schemeClr val="bg1"/>
              </a:solidFill>
              <a:latin typeface="TT Hoves Pro" panose="020B0604020202020204" charset="0"/>
            </a:endParaRPr>
          </a:p>
          <a:p>
            <a:r>
              <a:rPr lang="de-DE" sz="900">
                <a:solidFill>
                  <a:schemeClr val="bg1"/>
                </a:solidFill>
                <a:latin typeface="TT Hoves Pro" panose="020B0604020202020204" charset="0"/>
              </a:rPr>
              <a:t>3</a:t>
            </a:r>
            <a:r>
              <a:rPr lang="de-DE" sz="900" b="1">
                <a:solidFill>
                  <a:schemeClr val="bg1"/>
                </a:solidFill>
                <a:latin typeface="TT Hoves Pro" panose="020B0604020202020204" charset="0"/>
              </a:rPr>
              <a:t> </a:t>
            </a:r>
            <a:r>
              <a:rPr lang="de-DE" sz="900">
                <a:solidFill>
                  <a:schemeClr val="bg1"/>
                </a:solidFill>
                <a:latin typeface="TT Hoves Pro" panose="020B0604020202020204" charset="0"/>
              </a:rPr>
              <a:t>Monate 3% </a:t>
            </a:r>
          </a:p>
          <a:p>
            <a:r>
              <a:rPr lang="de-DE" sz="900">
                <a:solidFill>
                  <a:schemeClr val="bg1"/>
                </a:solidFill>
                <a:latin typeface="TT Hoves Pro" panose="020B0604020202020204" charset="0"/>
              </a:rPr>
              <a:t>6 Monate 5 % </a:t>
            </a:r>
          </a:p>
          <a:p>
            <a:r>
              <a:rPr lang="de-DE" sz="900">
                <a:solidFill>
                  <a:schemeClr val="bg1"/>
                </a:solidFill>
                <a:latin typeface="TT Hoves Pro" panose="020B0604020202020204" charset="0"/>
              </a:rPr>
              <a:t>9 Monate 10 % </a:t>
            </a:r>
          </a:p>
          <a:p>
            <a:r>
              <a:rPr lang="de-DE" sz="900">
                <a:solidFill>
                  <a:schemeClr val="bg1"/>
                </a:solidFill>
                <a:latin typeface="TT Hoves Pro" panose="020B0604020202020204" charset="0"/>
              </a:rPr>
              <a:t>12 Monate 15% </a:t>
            </a:r>
          </a:p>
          <a:p>
            <a:endParaRPr lang="de-DE" sz="400">
              <a:solidFill>
                <a:schemeClr val="bg1"/>
              </a:solidFill>
              <a:latin typeface="TT Hoves Pro" panose="020B0604020202020204" charset="0"/>
            </a:endParaRPr>
          </a:p>
          <a:p>
            <a:r>
              <a:rPr lang="de-DE" sz="900" b="1">
                <a:solidFill>
                  <a:schemeClr val="bg1"/>
                </a:solidFill>
                <a:latin typeface="TT Hoves Pro" panose="020B0003020000020203" pitchFamily="34" charset="77"/>
              </a:rPr>
              <a:t>Laufzeit</a:t>
            </a:r>
            <a:r>
              <a:rPr lang="de-DE" sz="900">
                <a:solidFill>
                  <a:schemeClr val="bg1"/>
                </a:solidFill>
                <a:latin typeface="TT Hoves Pro" panose="020B0604020202020204" charset="0"/>
              </a:rPr>
              <a:t> </a:t>
            </a:r>
          </a:p>
          <a:p>
            <a:r>
              <a:rPr lang="de-DE" sz="900">
                <a:solidFill>
                  <a:schemeClr val="bg1"/>
                </a:solidFill>
                <a:latin typeface="TT Hoves Pro" panose="020B0604020202020204" charset="0"/>
              </a:rPr>
              <a:t>Monatlich </a:t>
            </a:r>
          </a:p>
          <a:p>
            <a:endParaRPr lang="de-DE" sz="400">
              <a:solidFill>
                <a:schemeClr val="bg1"/>
              </a:solidFill>
              <a:latin typeface="TT Hoves Pro" panose="020B0604020202020204" charset="0"/>
            </a:endParaRPr>
          </a:p>
          <a:p>
            <a:r>
              <a:rPr lang="de-DE" sz="900" b="1">
                <a:solidFill>
                  <a:schemeClr val="bg1"/>
                </a:solidFill>
                <a:latin typeface="TT Hoves Pro" panose="020B0003020000020203" pitchFamily="34" charset="77"/>
              </a:rPr>
              <a:t>Buchungsschluss und Datenanlieferung           </a:t>
            </a:r>
            <a:r>
              <a:rPr lang="de-DE" sz="900">
                <a:solidFill>
                  <a:schemeClr val="bg1"/>
                </a:solidFill>
                <a:latin typeface="TT Hoves Pro" panose="020B0604020202020204" charset="0"/>
              </a:rPr>
              <a:t>5 Werktage vor Schaltbeginn </a:t>
            </a:r>
            <a:endParaRPr lang="de-DE" sz="900" b="1">
              <a:solidFill>
                <a:schemeClr val="bg1"/>
              </a:solidFill>
              <a:latin typeface="TT Hoves Pro" panose="020B0604020202020204" charset="0"/>
            </a:endParaRPr>
          </a:p>
          <a:p>
            <a:endParaRPr lang="de-DE" sz="400" b="1">
              <a:solidFill>
                <a:schemeClr val="bg1"/>
              </a:solidFill>
              <a:latin typeface="TT Hoves Pro" panose="020B0604020202020204" charset="0"/>
            </a:endParaRPr>
          </a:p>
          <a:p>
            <a:r>
              <a:rPr lang="de-DE" sz="900" b="1">
                <a:solidFill>
                  <a:schemeClr val="bg1"/>
                </a:solidFill>
                <a:latin typeface="TT Hoves Pro" panose="020B0003020000020203" pitchFamily="34" charset="77"/>
              </a:rPr>
              <a:t>Technische Spezifikationen	                 </a:t>
            </a:r>
            <a:r>
              <a:rPr lang="de-DE" sz="900">
                <a:solidFill>
                  <a:schemeClr val="bg1"/>
                </a:solidFill>
                <a:latin typeface="TT Hoves Pro" panose="020B0604020202020204" charset="0"/>
              </a:rPr>
              <a:t>Dateiformate: </a:t>
            </a:r>
            <a:r>
              <a:rPr lang="de-DE" sz="900" err="1">
                <a:solidFill>
                  <a:schemeClr val="bg1"/>
                </a:solidFill>
                <a:latin typeface="TT Hoves Pro" panose="020B0604020202020204" charset="0"/>
              </a:rPr>
              <a:t>gif</a:t>
            </a:r>
            <a:r>
              <a:rPr lang="de-DE" sz="900">
                <a:solidFill>
                  <a:schemeClr val="bg1"/>
                </a:solidFill>
                <a:latin typeface="TT Hoves Pro" panose="020B0604020202020204" charset="0"/>
              </a:rPr>
              <a:t>, </a:t>
            </a:r>
            <a:r>
              <a:rPr lang="de-DE" sz="900" err="1">
                <a:solidFill>
                  <a:schemeClr val="bg1"/>
                </a:solidFill>
                <a:latin typeface="TT Hoves Pro" panose="020B0604020202020204" charset="0"/>
              </a:rPr>
              <a:t>jpg</a:t>
            </a:r>
            <a:r>
              <a:rPr lang="de-DE" sz="900">
                <a:solidFill>
                  <a:schemeClr val="bg1"/>
                </a:solidFill>
                <a:latin typeface="TT Hoves Pro" panose="020B0604020202020204" charset="0"/>
              </a:rPr>
              <a:t>, </a:t>
            </a:r>
            <a:r>
              <a:rPr lang="de-DE" sz="900" err="1">
                <a:solidFill>
                  <a:schemeClr val="bg1"/>
                </a:solidFill>
                <a:latin typeface="TT Hoves Pro" panose="020B0604020202020204" charset="0"/>
              </a:rPr>
              <a:t>png</a:t>
            </a:r>
            <a:endParaRPr lang="de-DE" sz="900">
              <a:solidFill>
                <a:schemeClr val="bg1"/>
              </a:solidFill>
              <a:latin typeface="TT Hoves Pro" panose="020B0604020202020204" charset="0"/>
            </a:endParaRPr>
          </a:p>
          <a:p>
            <a:r>
              <a:rPr lang="de-DE" sz="900">
                <a:solidFill>
                  <a:schemeClr val="bg1"/>
                </a:solidFill>
                <a:latin typeface="TT Hoves Pro" panose="020B0604020202020204" charset="0"/>
              </a:rPr>
              <a:t>Datenvolumen: max. 200 KB </a:t>
            </a:r>
          </a:p>
        </p:txBody>
      </p:sp>
      <p:graphicFrame>
        <p:nvGraphicFramePr>
          <p:cNvPr id="3" name="Tabelle 2">
            <a:extLst>
              <a:ext uri="{FF2B5EF4-FFF2-40B4-BE49-F238E27FC236}">
                <a16:creationId xmlns:a16="http://schemas.microsoft.com/office/drawing/2014/main" id="{BF139724-327C-2C28-35C4-3755C8CA935F}"/>
              </a:ext>
            </a:extLst>
          </p:cNvPr>
          <p:cNvGraphicFramePr>
            <a:graphicFrameLocks noGrp="1"/>
          </p:cNvGraphicFramePr>
          <p:nvPr>
            <p:extLst>
              <p:ext uri="{D42A27DB-BD31-4B8C-83A1-F6EECF244321}">
                <p14:modId xmlns:p14="http://schemas.microsoft.com/office/powerpoint/2010/main" val="2186265204"/>
              </p:ext>
            </p:extLst>
          </p:nvPr>
        </p:nvGraphicFramePr>
        <p:xfrm>
          <a:off x="2699447" y="2169729"/>
          <a:ext cx="3632638" cy="1620000"/>
        </p:xfrm>
        <a:graphic>
          <a:graphicData uri="http://schemas.openxmlformats.org/drawingml/2006/table">
            <a:tbl>
              <a:tblPr firstRow="1" bandRow="1">
                <a:tableStyleId>{5C22544A-7EE6-4342-B048-85BDC9FD1C3A}</a:tableStyleId>
              </a:tblPr>
              <a:tblGrid>
                <a:gridCol w="1645953">
                  <a:extLst>
                    <a:ext uri="{9D8B030D-6E8A-4147-A177-3AD203B41FA5}">
                      <a16:colId xmlns:a16="http://schemas.microsoft.com/office/drawing/2014/main" val="1114572175"/>
                    </a:ext>
                  </a:extLst>
                </a:gridCol>
                <a:gridCol w="884570">
                  <a:extLst>
                    <a:ext uri="{9D8B030D-6E8A-4147-A177-3AD203B41FA5}">
                      <a16:colId xmlns:a16="http://schemas.microsoft.com/office/drawing/2014/main" val="3853285980"/>
                    </a:ext>
                  </a:extLst>
                </a:gridCol>
                <a:gridCol w="1102115">
                  <a:extLst>
                    <a:ext uri="{9D8B030D-6E8A-4147-A177-3AD203B41FA5}">
                      <a16:colId xmlns:a16="http://schemas.microsoft.com/office/drawing/2014/main" val="968227432"/>
                    </a:ext>
                  </a:extLst>
                </a:gridCol>
              </a:tblGrid>
              <a:tr h="324000">
                <a:tc>
                  <a:txBody>
                    <a:bodyPr/>
                    <a:lstStyle/>
                    <a:p>
                      <a:r>
                        <a:rPr lang="de-DE" sz="1000" b="1" i="0">
                          <a:solidFill>
                            <a:schemeClr val="bg1"/>
                          </a:solidFill>
                          <a:latin typeface="+mn-lt"/>
                        </a:rPr>
                        <a:t>Display-Werbeformen</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Format (</a:t>
                      </a:r>
                      <a:r>
                        <a:rPr lang="de-DE" sz="1000" b="1" i="0" err="1">
                          <a:solidFill>
                            <a:schemeClr val="bg1"/>
                          </a:solidFill>
                          <a:latin typeface="+mn-lt"/>
                        </a:rPr>
                        <a:t>px</a:t>
                      </a:r>
                      <a:r>
                        <a:rPr lang="de-DE" sz="1000" b="1" i="0">
                          <a:solidFill>
                            <a:schemeClr val="bg1"/>
                          </a:solidFill>
                          <a:latin typeface="+mn-lt"/>
                        </a:rPr>
                        <a:t>)</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324000">
                <a:tc>
                  <a:txBody>
                    <a:bodyPr/>
                    <a:lstStyle/>
                    <a:p>
                      <a:r>
                        <a:rPr lang="de-DE" sz="1000" b="1" i="0">
                          <a:solidFill>
                            <a:schemeClr val="accent3"/>
                          </a:solidFill>
                          <a:latin typeface="+mn-lt"/>
                        </a:rPr>
                        <a:t>Medium </a:t>
                      </a:r>
                      <a:r>
                        <a:rPr lang="de-DE" sz="1000" b="1" i="0" err="1">
                          <a:solidFill>
                            <a:schemeClr val="accent3"/>
                          </a:solidFill>
                          <a:latin typeface="+mn-lt"/>
                        </a:rPr>
                        <a:t>Rectangle</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de-DE" sz="1000" b="0" i="0">
                          <a:latin typeface="+mn-lt"/>
                        </a:rPr>
                        <a:t>300 x 250</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i="0">
                          <a:solidFill>
                            <a:schemeClr val="tx1"/>
                          </a:solidFill>
                          <a:latin typeface="+mn-lt"/>
                        </a:rPr>
                        <a:t>3.300 €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324000">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000" b="1" i="0" err="1">
                          <a:solidFill>
                            <a:schemeClr val="accent3"/>
                          </a:solidFill>
                          <a:latin typeface="+mn-lt"/>
                        </a:rPr>
                        <a:t>Halfpage</a:t>
                      </a:r>
                      <a:r>
                        <a:rPr lang="de-DE" sz="1000" b="1" i="0">
                          <a:solidFill>
                            <a:schemeClr val="accent3"/>
                          </a:solidFill>
                          <a:latin typeface="+mn-lt"/>
                        </a:rPr>
                        <a:t> Ad</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0" i="0">
                          <a:latin typeface="+mn-lt"/>
                        </a:rPr>
                        <a:t>300 x 600</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1" i="0">
                          <a:solidFill>
                            <a:schemeClr val="tx1"/>
                          </a:solidFill>
                          <a:latin typeface="+mn-lt"/>
                        </a:rPr>
                        <a:t>3.850 €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8403641"/>
                  </a:ext>
                </a:extLst>
              </a:tr>
              <a:tr h="324000">
                <a:tc>
                  <a:txBody>
                    <a:bodyPr/>
                    <a:lstStyle/>
                    <a:p>
                      <a:r>
                        <a:rPr lang="de-DE" sz="1000" b="1" i="0">
                          <a:solidFill>
                            <a:schemeClr val="accent3"/>
                          </a:solidFill>
                          <a:latin typeface="+mn-lt"/>
                        </a:rPr>
                        <a:t>Billboard</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0" i="0">
                          <a:latin typeface="+mn-lt"/>
                        </a:rPr>
                        <a:t>800 x 250</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1" i="0">
                          <a:solidFill>
                            <a:schemeClr val="tx1"/>
                          </a:solidFill>
                          <a:latin typeface="+mn-lt"/>
                        </a:rPr>
                        <a:t>4.900 €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250635"/>
                  </a:ext>
                </a:extLst>
              </a:tr>
              <a:tr h="324000">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000" b="1" i="0" err="1">
                          <a:solidFill>
                            <a:schemeClr val="accent3"/>
                          </a:solidFill>
                          <a:latin typeface="+mn-lt"/>
                        </a:rPr>
                        <a:t>Sticky</a:t>
                      </a:r>
                      <a:r>
                        <a:rPr lang="de-DE" sz="1000" b="1" i="0">
                          <a:solidFill>
                            <a:schemeClr val="accent3"/>
                          </a:solidFill>
                          <a:latin typeface="+mn-lt"/>
                        </a:rPr>
                        <a:t> Skyscraper</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0" i="0">
                          <a:latin typeface="+mn-lt"/>
                        </a:rPr>
                        <a:t>160 x 600</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1" i="0">
                          <a:solidFill>
                            <a:schemeClr val="tx1"/>
                          </a:solidFill>
                          <a:latin typeface="+mn-lt"/>
                        </a:rPr>
                        <a:t>4.250 €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7455583"/>
                  </a:ext>
                </a:extLst>
              </a:tr>
            </a:tbl>
          </a:graphicData>
        </a:graphic>
      </p:graphicFrame>
      <p:sp>
        <p:nvSpPr>
          <p:cNvPr id="6" name="Textfeld 5">
            <a:extLst>
              <a:ext uri="{FF2B5EF4-FFF2-40B4-BE49-F238E27FC236}">
                <a16:creationId xmlns:a16="http://schemas.microsoft.com/office/drawing/2014/main" id="{63573A86-844B-3A24-DC9E-7C0145EFE464}"/>
              </a:ext>
            </a:extLst>
          </p:cNvPr>
          <p:cNvSpPr txBox="1"/>
          <p:nvPr/>
        </p:nvSpPr>
        <p:spPr>
          <a:xfrm>
            <a:off x="366675" y="6787741"/>
            <a:ext cx="5664847" cy="338554"/>
          </a:xfrm>
          <a:prstGeom prst="rect">
            <a:avLst/>
          </a:prstGeom>
          <a:noFill/>
        </p:spPr>
        <p:txBody>
          <a:bodyPr wrap="square" rtlCol="0">
            <a:spAutoFit/>
          </a:bodyPr>
          <a:lstStyle/>
          <a:p>
            <a:r>
              <a:rPr lang="de-DE" sz="800" i="1">
                <a:latin typeface="TT Hoves Pro" panose="020B0003020000020203" pitchFamily="34" charset="77"/>
              </a:rPr>
              <a:t>Alle Preise auf Monatsbasis und zzgl. ges. Mehrwertsteuer.</a:t>
            </a:r>
          </a:p>
          <a:p>
            <a:endParaRPr lang="de-DE" sz="800" i="1"/>
          </a:p>
        </p:txBody>
      </p:sp>
      <p:graphicFrame>
        <p:nvGraphicFramePr>
          <p:cNvPr id="13" name="Tabelle 12">
            <a:extLst>
              <a:ext uri="{FF2B5EF4-FFF2-40B4-BE49-F238E27FC236}">
                <a16:creationId xmlns:a16="http://schemas.microsoft.com/office/drawing/2014/main" id="{9A9CDD6C-31F2-8F95-430D-3B7A85D2A1C6}"/>
              </a:ext>
            </a:extLst>
          </p:cNvPr>
          <p:cNvGraphicFramePr>
            <a:graphicFrameLocks noGrp="1"/>
          </p:cNvGraphicFramePr>
          <p:nvPr>
            <p:extLst>
              <p:ext uri="{D42A27DB-BD31-4B8C-83A1-F6EECF244321}">
                <p14:modId xmlns:p14="http://schemas.microsoft.com/office/powerpoint/2010/main" val="702171773"/>
              </p:ext>
            </p:extLst>
          </p:nvPr>
        </p:nvGraphicFramePr>
        <p:xfrm>
          <a:off x="2699447" y="4680512"/>
          <a:ext cx="4455886" cy="1584000"/>
        </p:xfrm>
        <a:graphic>
          <a:graphicData uri="http://schemas.openxmlformats.org/drawingml/2006/table">
            <a:tbl>
              <a:tblPr firstRow="1" bandRow="1">
                <a:tableStyleId>{5C22544A-7EE6-4342-B048-85BDC9FD1C3A}</a:tableStyleId>
              </a:tblPr>
              <a:tblGrid>
                <a:gridCol w="2019480">
                  <a:extLst>
                    <a:ext uri="{9D8B030D-6E8A-4147-A177-3AD203B41FA5}">
                      <a16:colId xmlns:a16="http://schemas.microsoft.com/office/drawing/2014/main" val="1727376121"/>
                    </a:ext>
                  </a:extLst>
                </a:gridCol>
                <a:gridCol w="1457351">
                  <a:extLst>
                    <a:ext uri="{9D8B030D-6E8A-4147-A177-3AD203B41FA5}">
                      <a16:colId xmlns:a16="http://schemas.microsoft.com/office/drawing/2014/main" val="702089976"/>
                    </a:ext>
                  </a:extLst>
                </a:gridCol>
                <a:gridCol w="979055">
                  <a:extLst>
                    <a:ext uri="{9D8B030D-6E8A-4147-A177-3AD203B41FA5}">
                      <a16:colId xmlns:a16="http://schemas.microsoft.com/office/drawing/2014/main" val="1549195430"/>
                    </a:ext>
                  </a:extLst>
                </a:gridCol>
              </a:tblGrid>
              <a:tr h="396000">
                <a:tc>
                  <a:txBody>
                    <a:bodyPr/>
                    <a:lstStyle/>
                    <a:p>
                      <a:r>
                        <a:rPr lang="de-DE" sz="1000" b="1" i="0">
                          <a:solidFill>
                            <a:schemeClr val="bg1"/>
                          </a:solidFill>
                          <a:latin typeface="+mn-lt"/>
                        </a:rPr>
                        <a:t>Sonderwerbeformen</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Format/Anlieferung</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934821815"/>
                  </a:ext>
                </a:extLst>
              </a:tr>
              <a:tr h="396000">
                <a:tc>
                  <a:txBody>
                    <a:bodyPr/>
                    <a:lstStyle/>
                    <a:p>
                      <a:r>
                        <a:rPr lang="de-DE" sz="1000" b="1" i="0">
                          <a:solidFill>
                            <a:schemeClr val="accent3"/>
                          </a:solidFill>
                          <a:latin typeface="+mn-lt"/>
                        </a:rPr>
                        <a:t>Online-Advertorial</a:t>
                      </a:r>
                    </a:p>
                    <a:p>
                      <a:r>
                        <a:rPr lang="de-DE" sz="1000" b="1" i="0">
                          <a:solidFill>
                            <a:schemeClr val="accent3"/>
                          </a:solidFill>
                          <a:latin typeface="+mn-lt"/>
                        </a:rPr>
                        <a:t>inklusive Medium </a:t>
                      </a:r>
                      <a:r>
                        <a:rPr lang="de-DE" sz="1000" b="1" i="0" err="1">
                          <a:solidFill>
                            <a:schemeClr val="accent3"/>
                          </a:solidFill>
                          <a:latin typeface="+mn-lt"/>
                        </a:rPr>
                        <a:t>Rectangle</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de-DE" sz="1000" b="0" i="0">
                          <a:latin typeface="+mn-lt"/>
                        </a:rPr>
                        <a:t>Text 5.000 Zeichen plus 5 Bilder plus Link</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i="0">
                          <a:solidFill>
                            <a:schemeClr val="tx1"/>
                          </a:solidFill>
                          <a:latin typeface="+mn-lt"/>
                        </a:rPr>
                        <a:t>4.650 €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0852933"/>
                  </a:ext>
                </a:extLst>
              </a:tr>
              <a:tr h="396000">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000" b="1" i="0">
                          <a:solidFill>
                            <a:schemeClr val="accent3"/>
                          </a:solidFill>
                          <a:latin typeface="+mn-lt"/>
                        </a:rPr>
                        <a:t>Video Ad</a:t>
                      </a:r>
                      <a:br>
                        <a:rPr lang="de-DE" sz="1000" b="1" i="0">
                          <a:solidFill>
                            <a:schemeClr val="accent3"/>
                          </a:solidFill>
                          <a:latin typeface="+mn-lt"/>
                        </a:rPr>
                      </a:br>
                      <a:r>
                        <a:rPr lang="de-DE" sz="1000" b="1" i="0">
                          <a:solidFill>
                            <a:schemeClr val="accent3"/>
                          </a:solidFill>
                          <a:latin typeface="+mn-lt"/>
                        </a:rPr>
                        <a:t>inklusive Medium </a:t>
                      </a:r>
                      <a:r>
                        <a:rPr lang="de-DE" sz="1000" b="1" i="0" err="1">
                          <a:solidFill>
                            <a:schemeClr val="accent3"/>
                          </a:solidFill>
                          <a:latin typeface="+mn-lt"/>
                        </a:rPr>
                        <a:t>Rectangle</a:t>
                      </a:r>
                      <a:endParaRPr lang="de-DE" sz="1000" b="1"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0" i="0">
                          <a:latin typeface="+mn-lt"/>
                        </a:rPr>
                        <a:t>Mp4 oder </a:t>
                      </a:r>
                      <a:r>
                        <a:rPr lang="de-DE" sz="1000" b="0" i="0" err="1">
                          <a:latin typeface="+mn-lt"/>
                        </a:rPr>
                        <a:t>ogg</a:t>
                      </a:r>
                      <a:r>
                        <a:rPr lang="de-DE" sz="1000" b="0" i="0">
                          <a:latin typeface="+mn-lt"/>
                        </a:rPr>
                        <a:t>,</a:t>
                      </a:r>
                    </a:p>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0" i="0">
                          <a:latin typeface="+mn-lt"/>
                        </a:rPr>
                        <a:t>max. 5 MB</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1" i="0">
                          <a:solidFill>
                            <a:schemeClr val="tx1"/>
                          </a:solidFill>
                          <a:latin typeface="+mn-lt"/>
                        </a:rPr>
                        <a:t>4.650 €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1106523"/>
                  </a:ext>
                </a:extLst>
              </a:tr>
              <a:tr h="396000">
                <a:tc>
                  <a:txBody>
                    <a:bodyPr/>
                    <a:lstStyle/>
                    <a:p>
                      <a:r>
                        <a:rPr lang="de-DE" sz="1000" b="1" i="0">
                          <a:solidFill>
                            <a:schemeClr val="accent3"/>
                          </a:solidFill>
                          <a:latin typeface="+mn-lt"/>
                        </a:rPr>
                        <a:t>Wissens-Partnerschaft</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0" i="0">
                          <a:latin typeface="+mn-lt"/>
                        </a:rPr>
                        <a:t>Angaben folgen</a:t>
                      </a: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lang="de-DE" sz="1000" b="1" i="0">
                        <a:solidFill>
                          <a:schemeClr val="tx1"/>
                        </a:solidFill>
                        <a:latin typeface="+mn-lt"/>
                      </a:endParaRP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31813"/>
                  </a:ext>
                </a:extLst>
              </a:tr>
            </a:tbl>
          </a:graphicData>
        </a:graphic>
      </p:graphicFrame>
      <p:pic>
        <p:nvPicPr>
          <p:cNvPr id="2" name="Grafik 1">
            <a:extLst>
              <a:ext uri="{FF2B5EF4-FFF2-40B4-BE49-F238E27FC236}">
                <a16:creationId xmlns:a16="http://schemas.microsoft.com/office/drawing/2014/main" id="{F916D492-716A-00E8-16FE-C746B443B7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4" name="Textfeld 3">
            <a:extLst>
              <a:ext uri="{FF2B5EF4-FFF2-40B4-BE49-F238E27FC236}">
                <a16:creationId xmlns:a16="http://schemas.microsoft.com/office/drawing/2014/main" id="{7D009CFD-A607-F291-1F55-52998DA9F6E7}"/>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51192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3ABE1-7B36-C026-A71B-64BF858208AC}"/>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ADB3AA06-330D-00F2-886E-153DB636E2B2}"/>
              </a:ext>
            </a:extLst>
          </p:cNvPr>
          <p:cNvSpPr txBox="1"/>
          <p:nvPr/>
        </p:nvSpPr>
        <p:spPr>
          <a:xfrm>
            <a:off x="483964" y="1320800"/>
            <a:ext cx="4693593" cy="400110"/>
          </a:xfrm>
          <a:prstGeom prst="rect">
            <a:avLst/>
          </a:prstGeom>
          <a:noFill/>
        </p:spPr>
        <p:txBody>
          <a:bodyPr wrap="none" lIns="0" rIns="0" rtlCol="0">
            <a:spAutoFit/>
          </a:bodyPr>
          <a:lstStyle/>
          <a:p>
            <a:r>
              <a:rPr lang="de-DE" sz="2000" b="1">
                <a:latin typeface="TT Hoves Pro" panose="020B0003020000020203" pitchFamily="34" charset="77"/>
              </a:rPr>
              <a:t>Werbeformen und Preise DAB Update</a:t>
            </a:r>
          </a:p>
        </p:txBody>
      </p:sp>
      <p:grpSp>
        <p:nvGrpSpPr>
          <p:cNvPr id="4" name="Gruppieren 3">
            <a:extLst>
              <a:ext uri="{FF2B5EF4-FFF2-40B4-BE49-F238E27FC236}">
                <a16:creationId xmlns:a16="http://schemas.microsoft.com/office/drawing/2014/main" id="{B04D97EE-F1F7-DB05-3F1C-6B0881307170}"/>
              </a:ext>
            </a:extLst>
          </p:cNvPr>
          <p:cNvGrpSpPr/>
          <p:nvPr/>
        </p:nvGrpSpPr>
        <p:grpSpPr>
          <a:xfrm>
            <a:off x="7671325" y="4885976"/>
            <a:ext cx="2421652" cy="1908049"/>
            <a:chOff x="577784" y="2610417"/>
            <a:chExt cx="2723927" cy="2403583"/>
          </a:xfrm>
        </p:grpSpPr>
        <p:sp>
          <p:nvSpPr>
            <p:cNvPr id="8" name="Rechteck 7">
              <a:extLst>
                <a:ext uri="{FF2B5EF4-FFF2-40B4-BE49-F238E27FC236}">
                  <a16:creationId xmlns:a16="http://schemas.microsoft.com/office/drawing/2014/main" id="{F9F846F3-21D5-D849-11D4-843552F902AA}"/>
                </a:ext>
              </a:extLst>
            </p:cNvPr>
            <p:cNvSpPr/>
            <p:nvPr/>
          </p:nvSpPr>
          <p:spPr>
            <a:xfrm>
              <a:off x="577784" y="2610417"/>
              <a:ext cx="2718118" cy="2366029"/>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TT Hoves Pro" panose="020B0604020202020204" charset="0"/>
              </a:endParaRPr>
            </a:p>
          </p:txBody>
        </p:sp>
        <p:sp>
          <p:nvSpPr>
            <p:cNvPr id="9" name="Textfeld 8">
              <a:extLst>
                <a:ext uri="{FF2B5EF4-FFF2-40B4-BE49-F238E27FC236}">
                  <a16:creationId xmlns:a16="http://schemas.microsoft.com/office/drawing/2014/main" id="{81177797-EA28-1D55-11EB-F1C5C297F775}"/>
                </a:ext>
              </a:extLst>
            </p:cNvPr>
            <p:cNvSpPr txBox="1"/>
            <p:nvPr/>
          </p:nvSpPr>
          <p:spPr>
            <a:xfrm>
              <a:off x="577785" y="2648980"/>
              <a:ext cx="2723926" cy="2365020"/>
            </a:xfrm>
            <a:prstGeom prst="rect">
              <a:avLst/>
            </a:prstGeom>
            <a:noFill/>
            <a:ln>
              <a:noFill/>
            </a:ln>
          </p:spPr>
          <p:txBody>
            <a:bodyPr wrap="square">
              <a:spAutoFit/>
            </a:bodyPr>
            <a:lstStyle/>
            <a:p>
              <a:r>
                <a:rPr lang="de-DE" sz="900" b="1">
                  <a:solidFill>
                    <a:schemeClr val="bg1"/>
                  </a:solidFill>
                  <a:latin typeface="TT Hoves Pro" panose="020B0003020000020203" pitchFamily="34" charset="77"/>
                </a:rPr>
                <a:t>Rabatte</a:t>
              </a:r>
              <a:r>
                <a:rPr lang="de-DE" sz="900">
                  <a:solidFill>
                    <a:schemeClr val="bg1"/>
                  </a:solidFill>
                  <a:latin typeface="TT Hoves Pro" panose="020B0604020202020204" charset="0"/>
                </a:rPr>
                <a:t> </a:t>
              </a:r>
              <a:r>
                <a:rPr lang="de-DE" sz="900" b="1">
                  <a:solidFill>
                    <a:schemeClr val="bg1"/>
                  </a:solidFill>
                  <a:latin typeface="TT Hoves Pro" panose="020B0604020202020204" charset="0"/>
                </a:rPr>
                <a:t>Newsletter</a:t>
              </a:r>
            </a:p>
            <a:p>
              <a:r>
                <a:rPr lang="de-DE" sz="900">
                  <a:solidFill>
                    <a:schemeClr val="bg1"/>
                  </a:solidFill>
                  <a:latin typeface="TT Hoves Pro" panose="020B0604020202020204" charset="0"/>
                </a:rPr>
                <a:t>bei Abnahme innerhalb von 12 Monaten </a:t>
              </a:r>
            </a:p>
            <a:p>
              <a:r>
                <a:rPr lang="de-DE" sz="900">
                  <a:solidFill>
                    <a:schemeClr val="bg1"/>
                  </a:solidFill>
                  <a:latin typeface="TT Hoves Pro" panose="020B0604020202020204" charset="0"/>
                </a:rPr>
                <a:t>3-malige Auslieferung       3 % </a:t>
              </a:r>
            </a:p>
            <a:p>
              <a:r>
                <a:rPr lang="de-DE" sz="900">
                  <a:solidFill>
                    <a:schemeClr val="bg1"/>
                  </a:solidFill>
                  <a:latin typeface="TT Hoves Pro" panose="020B0604020202020204" charset="0"/>
                </a:rPr>
                <a:t>6-malige Auslieferung       5 % </a:t>
              </a:r>
            </a:p>
            <a:p>
              <a:r>
                <a:rPr lang="de-DE" sz="900">
                  <a:solidFill>
                    <a:schemeClr val="bg1"/>
                  </a:solidFill>
                  <a:latin typeface="TT Hoves Pro" panose="020B0604020202020204" charset="0"/>
                </a:rPr>
                <a:t>9-malige Auslieferung       7,5 %</a:t>
              </a:r>
            </a:p>
            <a:p>
              <a:r>
                <a:rPr lang="de-DE" sz="900">
                  <a:solidFill>
                    <a:schemeClr val="bg1"/>
                  </a:solidFill>
                  <a:latin typeface="TT Hoves Pro" panose="020B0604020202020204" charset="0"/>
                </a:rPr>
                <a:t>12-malige Auslieferung     10 %</a:t>
              </a:r>
            </a:p>
            <a:p>
              <a:r>
                <a:rPr lang="de-DE" sz="900">
                  <a:solidFill>
                    <a:schemeClr val="bg1"/>
                  </a:solidFill>
                  <a:latin typeface="TT Hoves Pro" panose="020B0604020202020204" charset="0"/>
                </a:rPr>
                <a:t>15-malige Auslieferung     12,5 %</a:t>
              </a:r>
            </a:p>
            <a:p>
              <a:r>
                <a:rPr lang="de-DE" sz="900">
                  <a:solidFill>
                    <a:schemeClr val="bg1"/>
                  </a:solidFill>
                  <a:latin typeface="TT Hoves Pro" panose="020B0604020202020204" charset="0"/>
                </a:rPr>
                <a:t>18-malige Auslieferung     15 %</a:t>
              </a:r>
            </a:p>
            <a:p>
              <a:r>
                <a:rPr lang="de-DE" sz="900">
                  <a:solidFill>
                    <a:schemeClr val="bg1"/>
                  </a:solidFill>
                  <a:latin typeface="TT Hoves Pro" panose="020B0604020202020204" charset="0"/>
                </a:rPr>
                <a:t>21-malige Auslieferung     17,5 %</a:t>
              </a:r>
            </a:p>
            <a:p>
              <a:r>
                <a:rPr lang="de-DE" sz="900">
                  <a:solidFill>
                    <a:schemeClr val="bg1"/>
                  </a:solidFill>
                  <a:latin typeface="TT Hoves Pro" panose="020B0604020202020204" charset="0"/>
                </a:rPr>
                <a:t>25-malige Auslieferung    20 %</a:t>
              </a:r>
            </a:p>
            <a:p>
              <a:endParaRPr lang="de-DE" sz="400">
                <a:solidFill>
                  <a:schemeClr val="bg1"/>
                </a:solidFill>
                <a:latin typeface="TT Hoves Pro" panose="020B0604020202020204" charset="0"/>
              </a:endParaRPr>
            </a:p>
            <a:p>
              <a:r>
                <a:rPr lang="de-DE" sz="900" b="1">
                  <a:solidFill>
                    <a:schemeClr val="bg1"/>
                  </a:solidFill>
                  <a:latin typeface="TT Hoves Pro" panose="020B0003020000020203" pitchFamily="34" charset="77"/>
                </a:rPr>
                <a:t>Buchungsschluss und Datenanlieferung           </a:t>
              </a:r>
              <a:r>
                <a:rPr lang="de-DE" sz="900">
                  <a:solidFill>
                    <a:schemeClr val="bg1"/>
                  </a:solidFill>
                  <a:latin typeface="TT Hoves Pro" panose="020B0604020202020204" charset="0"/>
                </a:rPr>
                <a:t>Montags in der Erscheinungswoche</a:t>
              </a:r>
              <a:endParaRPr lang="de-DE" sz="900" b="1">
                <a:solidFill>
                  <a:schemeClr val="bg1"/>
                </a:solidFill>
                <a:latin typeface="TT Hoves Pro" panose="020B0604020202020204" charset="0"/>
              </a:endParaRPr>
            </a:p>
            <a:p>
              <a:endParaRPr lang="de-DE" sz="400" b="1">
                <a:solidFill>
                  <a:schemeClr val="bg1"/>
                </a:solidFill>
                <a:latin typeface="TT Hoves Pro" panose="020B0604020202020204" charset="0"/>
              </a:endParaRPr>
            </a:p>
          </p:txBody>
        </p:sp>
      </p:grpSp>
      <p:graphicFrame>
        <p:nvGraphicFramePr>
          <p:cNvPr id="3" name="Tabelle 2">
            <a:extLst>
              <a:ext uri="{FF2B5EF4-FFF2-40B4-BE49-F238E27FC236}">
                <a16:creationId xmlns:a16="http://schemas.microsoft.com/office/drawing/2014/main" id="{9D6571C3-3511-30AB-5021-6688FB9A5144}"/>
              </a:ext>
            </a:extLst>
          </p:cNvPr>
          <p:cNvGraphicFramePr>
            <a:graphicFrameLocks noGrp="1"/>
          </p:cNvGraphicFramePr>
          <p:nvPr>
            <p:extLst>
              <p:ext uri="{D42A27DB-BD31-4B8C-83A1-F6EECF244321}">
                <p14:modId xmlns:p14="http://schemas.microsoft.com/office/powerpoint/2010/main" val="4152785117"/>
              </p:ext>
            </p:extLst>
          </p:nvPr>
        </p:nvGraphicFramePr>
        <p:xfrm>
          <a:off x="518247" y="4415969"/>
          <a:ext cx="4971955" cy="1260331"/>
        </p:xfrm>
        <a:graphic>
          <a:graphicData uri="http://schemas.openxmlformats.org/drawingml/2006/table">
            <a:tbl>
              <a:tblPr firstRow="1" bandRow="1">
                <a:tableStyleId>{5C22544A-7EE6-4342-B048-85BDC9FD1C3A}</a:tableStyleId>
              </a:tblPr>
              <a:tblGrid>
                <a:gridCol w="1266591">
                  <a:extLst>
                    <a:ext uri="{9D8B030D-6E8A-4147-A177-3AD203B41FA5}">
                      <a16:colId xmlns:a16="http://schemas.microsoft.com/office/drawing/2014/main" val="1114572175"/>
                    </a:ext>
                  </a:extLst>
                </a:gridCol>
                <a:gridCol w="1688124">
                  <a:extLst>
                    <a:ext uri="{9D8B030D-6E8A-4147-A177-3AD203B41FA5}">
                      <a16:colId xmlns:a16="http://schemas.microsoft.com/office/drawing/2014/main" val="3853285980"/>
                    </a:ext>
                  </a:extLst>
                </a:gridCol>
                <a:gridCol w="1263013">
                  <a:extLst>
                    <a:ext uri="{9D8B030D-6E8A-4147-A177-3AD203B41FA5}">
                      <a16:colId xmlns:a16="http://schemas.microsoft.com/office/drawing/2014/main" val="968227432"/>
                    </a:ext>
                  </a:extLst>
                </a:gridCol>
                <a:gridCol w="754227">
                  <a:extLst>
                    <a:ext uri="{9D8B030D-6E8A-4147-A177-3AD203B41FA5}">
                      <a16:colId xmlns:a16="http://schemas.microsoft.com/office/drawing/2014/main" val="210057419"/>
                    </a:ext>
                  </a:extLst>
                </a:gridCol>
              </a:tblGrid>
              <a:tr h="273931">
                <a:tc>
                  <a:txBody>
                    <a:bodyPr/>
                    <a:lstStyle/>
                    <a:p>
                      <a:r>
                        <a:rPr lang="de-DE" sz="1000" b="1" i="0">
                          <a:solidFill>
                            <a:schemeClr val="bg1"/>
                          </a:solidFill>
                          <a:latin typeface="+mn-lt"/>
                        </a:rPr>
                        <a:t>Werbeformen</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Größe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de-DE" sz="1000" b="1" i="0">
                          <a:solidFill>
                            <a:schemeClr val="bg1"/>
                          </a:solidFill>
                          <a:latin typeface="+mn-lt"/>
                        </a:rPr>
                        <a:t>  Platzierung</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413489">
                <a:tc>
                  <a:txBody>
                    <a:bodyPr/>
                    <a:lstStyle/>
                    <a:p>
                      <a:r>
                        <a:rPr lang="de-DE" sz="1000" b="1" i="0" err="1">
                          <a:solidFill>
                            <a:schemeClr val="accent3"/>
                          </a:solidFill>
                          <a:latin typeface="+mn-lt"/>
                        </a:rPr>
                        <a:t>Textad</a:t>
                      </a:r>
                      <a:r>
                        <a:rPr lang="de-DE" sz="1000" b="1" i="0">
                          <a:solidFill>
                            <a:schemeClr val="accent3"/>
                          </a:solidFill>
                          <a:latin typeface="+mn-lt"/>
                        </a:rPr>
                        <a:t> Premium</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de-DE" sz="1000" b="0" i="0">
                          <a:latin typeface="+mn-lt"/>
                        </a:rPr>
                        <a:t>Text Headline: 60 Zeichen</a:t>
                      </a:r>
                    </a:p>
                    <a:p>
                      <a:pPr algn="l"/>
                      <a:r>
                        <a:rPr lang="de-DE" sz="1000" b="0" i="0">
                          <a:latin typeface="+mn-lt"/>
                        </a:rPr>
                        <a:t>Fließtext: 250 Zeichen</a:t>
                      </a:r>
                    </a:p>
                    <a:p>
                      <a:pPr algn="l"/>
                      <a:r>
                        <a:rPr lang="de-DE" sz="1000" b="0" i="0">
                          <a:latin typeface="+mn-lt"/>
                        </a:rPr>
                        <a:t>Bild: 305 x 228 </a:t>
                      </a:r>
                      <a:r>
                        <a:rPr lang="de-DE" sz="1000" b="0" i="0" err="1">
                          <a:latin typeface="+mn-lt"/>
                        </a:rPr>
                        <a:t>px</a:t>
                      </a:r>
                      <a:endParaRPr lang="de-DE" sz="1000" b="0" i="0">
                        <a:latin typeface="+mn-lt"/>
                      </a:endParaRP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0" i="0">
                          <a:solidFill>
                            <a:schemeClr val="tx1"/>
                          </a:solidFill>
                          <a:latin typeface="+mn-lt"/>
                        </a:rPr>
                        <a:t>erste </a:t>
                      </a:r>
                      <a:r>
                        <a:rPr lang="de-DE" sz="1000" b="0" i="0" err="1">
                          <a:solidFill>
                            <a:schemeClr val="tx1"/>
                          </a:solidFill>
                          <a:latin typeface="+mn-lt"/>
                        </a:rPr>
                        <a:t>TextAd</a:t>
                      </a:r>
                      <a:r>
                        <a:rPr lang="de-DE" sz="1000" b="0" i="0">
                          <a:solidFill>
                            <a:schemeClr val="tx1"/>
                          </a:solidFill>
                          <a:latin typeface="+mn-lt"/>
                        </a:rPr>
                        <a:t> im Newsletter</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i="0">
                          <a:solidFill>
                            <a:schemeClr val="tx1"/>
                          </a:solidFill>
                          <a:latin typeface="+mn-lt"/>
                        </a:rPr>
                        <a:t>740 €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334108">
                <a:tc>
                  <a:txBody>
                    <a:bodyPr/>
                    <a:lstStyle/>
                    <a:p>
                      <a:r>
                        <a:rPr lang="de-DE" sz="1000" b="1" i="0" err="1">
                          <a:solidFill>
                            <a:schemeClr val="accent3"/>
                          </a:solidFill>
                          <a:latin typeface="+mn-lt"/>
                        </a:rPr>
                        <a:t>Textad</a:t>
                      </a:r>
                      <a:r>
                        <a:rPr lang="de-DE" sz="1000" b="1" i="0">
                          <a:solidFill>
                            <a:schemeClr val="accent3"/>
                          </a:solidFill>
                          <a:latin typeface="+mn-lt"/>
                        </a:rPr>
                        <a:t> Standard</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de-DE" sz="1000" b="0" i="0">
                          <a:latin typeface="+mn-lt"/>
                        </a:rPr>
                        <a:t>Text Headline: 60 Zeichen</a:t>
                      </a:r>
                    </a:p>
                    <a:p>
                      <a:pPr algn="l"/>
                      <a:r>
                        <a:rPr lang="de-DE" sz="1000" b="0" i="0">
                          <a:latin typeface="+mn-lt"/>
                        </a:rPr>
                        <a:t>Fließtext: 250 Zeichen</a:t>
                      </a:r>
                    </a:p>
                    <a:p>
                      <a:pPr algn="l"/>
                      <a:r>
                        <a:rPr lang="de-DE" sz="1000" b="0" i="0">
                          <a:latin typeface="+mn-lt"/>
                        </a:rPr>
                        <a:t>Bild: 305 x 228 </a:t>
                      </a:r>
                      <a:r>
                        <a:rPr lang="de-DE" sz="1000" b="0" i="0" err="1">
                          <a:latin typeface="+mn-lt"/>
                        </a:rPr>
                        <a:t>px</a:t>
                      </a:r>
                      <a:endParaRPr lang="de-DE" sz="1000" b="0" i="0">
                        <a:latin typeface="+mn-lt"/>
                      </a:endParaRPr>
                    </a:p>
                  </a:txBody>
                  <a:tcPr marT="18000" marB="18000" anchor="ctr">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000" b="0" i="0">
                          <a:solidFill>
                            <a:schemeClr val="tx1"/>
                          </a:solidFill>
                          <a:latin typeface="+mn-lt"/>
                        </a:rPr>
                        <a:t>ab dem zweiten Drittel des Newsletters</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000" b="1" i="0">
                          <a:solidFill>
                            <a:schemeClr val="tx1"/>
                          </a:solidFill>
                          <a:latin typeface="+mn-lt"/>
                        </a:rPr>
                        <a:t>560 €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8403641"/>
                  </a:ext>
                </a:extLst>
              </a:tr>
            </a:tbl>
          </a:graphicData>
        </a:graphic>
      </p:graphicFrame>
      <p:sp>
        <p:nvSpPr>
          <p:cNvPr id="6" name="Textfeld 5">
            <a:extLst>
              <a:ext uri="{FF2B5EF4-FFF2-40B4-BE49-F238E27FC236}">
                <a16:creationId xmlns:a16="http://schemas.microsoft.com/office/drawing/2014/main" id="{40B2262F-FCB8-EA71-B90F-8DC22C3D5F97}"/>
              </a:ext>
            </a:extLst>
          </p:cNvPr>
          <p:cNvSpPr txBox="1"/>
          <p:nvPr/>
        </p:nvSpPr>
        <p:spPr>
          <a:xfrm>
            <a:off x="2242162" y="5775797"/>
            <a:ext cx="4421068" cy="215444"/>
          </a:xfrm>
          <a:prstGeom prst="rect">
            <a:avLst/>
          </a:prstGeom>
          <a:noFill/>
        </p:spPr>
        <p:txBody>
          <a:bodyPr wrap="square" rtlCol="0">
            <a:spAutoFit/>
          </a:bodyPr>
          <a:lstStyle/>
          <a:p>
            <a:r>
              <a:rPr lang="de-DE" sz="800" i="1">
                <a:latin typeface="TT Hoves Pro" panose="020B0003020000020203" pitchFamily="34" charset="77"/>
              </a:rPr>
              <a:t>Zeichenanzahl inkl. Leerzeichen. Alle Preise zzgl. </a:t>
            </a:r>
            <a:r>
              <a:rPr lang="de-DE" sz="800" i="1" err="1">
                <a:latin typeface="TT Hoves Pro" panose="020B0003020000020203" pitchFamily="34" charset="77"/>
              </a:rPr>
              <a:t>ges</a:t>
            </a:r>
            <a:r>
              <a:rPr lang="de-DE" sz="800" i="1">
                <a:latin typeface="TT Hoves Pro" panose="020B0003020000020203" pitchFamily="34" charset="77"/>
              </a:rPr>
              <a:t>, Mehrwertsteuer.</a:t>
            </a:r>
            <a:endParaRPr lang="de-DE" sz="800" i="1"/>
          </a:p>
        </p:txBody>
      </p:sp>
      <p:sp>
        <p:nvSpPr>
          <p:cNvPr id="10" name="Textfeld 9">
            <a:extLst>
              <a:ext uri="{FF2B5EF4-FFF2-40B4-BE49-F238E27FC236}">
                <a16:creationId xmlns:a16="http://schemas.microsoft.com/office/drawing/2014/main" id="{D2F777F6-5AA0-1662-12CA-DEE36333BD89}"/>
              </a:ext>
            </a:extLst>
          </p:cNvPr>
          <p:cNvSpPr txBox="1"/>
          <p:nvPr/>
        </p:nvSpPr>
        <p:spPr>
          <a:xfrm>
            <a:off x="483964" y="184918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Kurzcharakteristik</a:t>
            </a:r>
          </a:p>
        </p:txBody>
      </p:sp>
      <p:sp>
        <p:nvSpPr>
          <p:cNvPr id="12" name="Textfeld 11">
            <a:extLst>
              <a:ext uri="{FF2B5EF4-FFF2-40B4-BE49-F238E27FC236}">
                <a16:creationId xmlns:a16="http://schemas.microsoft.com/office/drawing/2014/main" id="{8CA8A422-8D33-F1C2-0ADC-AD78360CD442}"/>
              </a:ext>
            </a:extLst>
          </p:cNvPr>
          <p:cNvSpPr txBox="1"/>
          <p:nvPr/>
        </p:nvSpPr>
        <p:spPr>
          <a:xfrm>
            <a:off x="483963" y="2209245"/>
            <a:ext cx="3252951" cy="2123658"/>
          </a:xfrm>
          <a:prstGeom prst="rect">
            <a:avLst/>
          </a:prstGeom>
          <a:noFill/>
        </p:spPr>
        <p:txBody>
          <a:bodyPr wrap="square" lIns="0" rIns="0" rtlCol="0">
            <a:spAutoFit/>
          </a:bodyPr>
          <a:lstStyle/>
          <a:p>
            <a:r>
              <a:rPr lang="de-DE" sz="1100">
                <a:latin typeface="TT Hoves Pro" panose="020B0604020202020204" charset="0"/>
              </a:rPr>
              <a:t>Der </a:t>
            </a:r>
            <a:r>
              <a:rPr lang="de-DE" sz="1100" b="1">
                <a:latin typeface="TT Hoves Pro" panose="020B0604020202020204" charset="0"/>
              </a:rPr>
              <a:t>Newsletter</a:t>
            </a:r>
            <a:r>
              <a:rPr lang="de-DE" sz="1100">
                <a:latin typeface="TT Hoves Pro" panose="020B0604020202020204" charset="0"/>
              </a:rPr>
              <a:t> </a:t>
            </a:r>
            <a:r>
              <a:rPr lang="de-DE" sz="1100" b="1">
                <a:latin typeface="TT Hoves Pro" panose="020B0604020202020204" charset="0"/>
              </a:rPr>
              <a:t>DAB Update </a:t>
            </a:r>
            <a:r>
              <a:rPr lang="de-DE" sz="1100">
                <a:latin typeface="TT Hoves Pro" panose="020B0604020202020204" charset="0"/>
              </a:rPr>
              <a:t>bündelt aktuelle Schwerpunktthemen und liefert den Mitgliedern der Architektenkammern und allen weiteren am Bau Beteiligten praxisrelevante Informationen. </a:t>
            </a:r>
          </a:p>
          <a:p>
            <a:r>
              <a:rPr lang="de-DE" sz="1100">
                <a:latin typeface="TT Hoves Pro" panose="020B0604020202020204" charset="0"/>
              </a:rPr>
              <a:t>Dank seines klaren, fachlichen Fokus ist er die optimale Schnittstelle, um Projekte, Produkte oder Services gezielt und ohne Streuverluste zu platzieren.</a:t>
            </a:r>
          </a:p>
          <a:p>
            <a:r>
              <a:rPr lang="de-DE" sz="1100">
                <a:latin typeface="TT Hoves Pro" panose="020B0604020202020204" charset="0"/>
              </a:rPr>
              <a:t>DAB Update erscheint zwei-wöchentlich, in den ungeraden Kalenderwochen immer donnerstags. Erster Erscheinungstermin ist der 15. Januar 2026.	 </a:t>
            </a:r>
          </a:p>
        </p:txBody>
      </p:sp>
      <p:cxnSp>
        <p:nvCxnSpPr>
          <p:cNvPr id="14" name="Gerade Verbindung 8">
            <a:extLst>
              <a:ext uri="{FF2B5EF4-FFF2-40B4-BE49-F238E27FC236}">
                <a16:creationId xmlns:a16="http://schemas.microsoft.com/office/drawing/2014/main" id="{1A4C0EE9-645B-CAA5-69DB-EB277343E010}"/>
              </a:ext>
            </a:extLst>
          </p:cNvPr>
          <p:cNvCxnSpPr/>
          <p:nvPr/>
        </p:nvCxnSpPr>
        <p:spPr>
          <a:xfrm>
            <a:off x="483964" y="2166819"/>
            <a:ext cx="49719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Gerade Verbindung mit Pfeil 17">
            <a:extLst>
              <a:ext uri="{FF2B5EF4-FFF2-40B4-BE49-F238E27FC236}">
                <a16:creationId xmlns:a16="http://schemas.microsoft.com/office/drawing/2014/main" id="{384F62E9-56CE-E24E-541F-DE13D41DDF71}"/>
              </a:ext>
            </a:extLst>
          </p:cNvPr>
          <p:cNvCxnSpPr>
            <a:cxnSpLocks/>
          </p:cNvCxnSpPr>
          <p:nvPr/>
        </p:nvCxnSpPr>
        <p:spPr>
          <a:xfrm flipV="1">
            <a:off x="5598559" y="4176346"/>
            <a:ext cx="582433" cy="646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Gerade Verbindung mit Pfeil 20">
            <a:extLst>
              <a:ext uri="{FF2B5EF4-FFF2-40B4-BE49-F238E27FC236}">
                <a16:creationId xmlns:a16="http://schemas.microsoft.com/office/drawing/2014/main" id="{8459499A-E523-CF6B-4185-608F376CBD1A}"/>
              </a:ext>
            </a:extLst>
          </p:cNvPr>
          <p:cNvCxnSpPr>
            <a:cxnSpLocks/>
          </p:cNvCxnSpPr>
          <p:nvPr/>
        </p:nvCxnSpPr>
        <p:spPr>
          <a:xfrm>
            <a:off x="5674284" y="5318311"/>
            <a:ext cx="374824" cy="5725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Grafik 14" descr="Ein Bild, das Text, Schrift, Screenshot, Design enthält.&#10;&#10;KI-generierte Inhalte können fehlerhaft sein.">
            <a:extLst>
              <a:ext uri="{FF2B5EF4-FFF2-40B4-BE49-F238E27FC236}">
                <a16:creationId xmlns:a16="http://schemas.microsoft.com/office/drawing/2014/main" id="{DF1E8EA4-7D7C-ADF4-18E2-C2B1629F0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6701" y="1169812"/>
            <a:ext cx="1054103" cy="5829300"/>
          </a:xfrm>
          <a:prstGeom prst="rect">
            <a:avLst/>
          </a:prstGeom>
        </p:spPr>
      </p:pic>
      <p:pic>
        <p:nvPicPr>
          <p:cNvPr id="2" name="Grafik 1">
            <a:extLst>
              <a:ext uri="{FF2B5EF4-FFF2-40B4-BE49-F238E27FC236}">
                <a16:creationId xmlns:a16="http://schemas.microsoft.com/office/drawing/2014/main" id="{9DD54494-FE63-8BDC-1B7E-760638EEF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7" name="Textfeld 6">
            <a:extLst>
              <a:ext uri="{FF2B5EF4-FFF2-40B4-BE49-F238E27FC236}">
                <a16:creationId xmlns:a16="http://schemas.microsoft.com/office/drawing/2014/main" id="{3DF7B016-3949-F61A-78F3-3B32773F7700}"/>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299769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AE92F-2231-3EF8-8DB4-575261B17037}"/>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90158073-108B-F281-D305-18D2A05D6806}"/>
              </a:ext>
            </a:extLst>
          </p:cNvPr>
          <p:cNvSpPr txBox="1"/>
          <p:nvPr/>
        </p:nvSpPr>
        <p:spPr>
          <a:xfrm>
            <a:off x="2175464" y="5072831"/>
            <a:ext cx="5667274" cy="400110"/>
          </a:xfrm>
          <a:prstGeom prst="rect">
            <a:avLst/>
          </a:prstGeom>
          <a:noFill/>
        </p:spPr>
        <p:txBody>
          <a:bodyPr wrap="square" lIns="0" rIns="0" rtlCol="0">
            <a:spAutoFit/>
          </a:bodyPr>
          <a:lstStyle/>
          <a:p>
            <a:r>
              <a:rPr lang="de-DE" sz="2000" b="1">
                <a:latin typeface="TT Hoves Pro" panose="020B0003020000020203" pitchFamily="34" charset="77"/>
              </a:rPr>
              <a:t>Ich freue mich auf Ihre Kontaktaufnahme!</a:t>
            </a:r>
          </a:p>
        </p:txBody>
      </p:sp>
      <p:sp>
        <p:nvSpPr>
          <p:cNvPr id="8" name="Rechteck 7">
            <a:extLst>
              <a:ext uri="{FF2B5EF4-FFF2-40B4-BE49-F238E27FC236}">
                <a16:creationId xmlns:a16="http://schemas.microsoft.com/office/drawing/2014/main" id="{9F30372D-7F56-B586-43A1-773E2D3C6836}"/>
              </a:ext>
            </a:extLst>
          </p:cNvPr>
          <p:cNvSpPr/>
          <p:nvPr/>
        </p:nvSpPr>
        <p:spPr>
          <a:xfrm>
            <a:off x="0" y="6726116"/>
            <a:ext cx="10691812" cy="833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2EFD099E-4FA2-F270-E61B-3C6A46735B94}"/>
              </a:ext>
            </a:extLst>
          </p:cNvPr>
          <p:cNvSpPr/>
          <p:nvPr/>
        </p:nvSpPr>
        <p:spPr>
          <a:xfrm>
            <a:off x="9966960" y="265176"/>
            <a:ext cx="724852" cy="621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F127F45-0663-8387-CAED-9D762801BBF4}"/>
              </a:ext>
            </a:extLst>
          </p:cNvPr>
          <p:cNvSpPr txBox="1"/>
          <p:nvPr/>
        </p:nvSpPr>
        <p:spPr>
          <a:xfrm>
            <a:off x="3891309" y="3376720"/>
            <a:ext cx="5157636" cy="1077218"/>
          </a:xfrm>
          <a:prstGeom prst="rect">
            <a:avLst/>
          </a:prstGeom>
          <a:noFill/>
        </p:spPr>
        <p:txBody>
          <a:bodyPr wrap="square" lIns="0" rIns="0" rtlCol="0">
            <a:spAutoFit/>
          </a:bodyPr>
          <a:lstStyle/>
          <a:p>
            <a:r>
              <a:rPr lang="de-DE" sz="1600" b="1">
                <a:latin typeface="TT Hoves Pro" panose="020B0003020000020203" pitchFamily="34" charset="77"/>
              </a:rPr>
              <a:t>Dagmar Schaafs </a:t>
            </a:r>
          </a:p>
          <a:p>
            <a:r>
              <a:rPr lang="de-DE" sz="1600" b="1">
                <a:solidFill>
                  <a:schemeClr val="accent1"/>
                </a:solidFill>
                <a:latin typeface="TT Hoves Pro" panose="020B0003020000020203" pitchFamily="34" charset="77"/>
              </a:rPr>
              <a:t>Leiterin Vermarktung</a:t>
            </a:r>
          </a:p>
          <a:p>
            <a:r>
              <a:rPr lang="de-DE" sz="1600">
                <a:latin typeface="TT Hoves Pro" panose="020B0003020000020203" pitchFamily="34" charset="77"/>
              </a:rPr>
              <a:t>Mobil: 0151  1465 9437</a:t>
            </a:r>
          </a:p>
          <a:p>
            <a:r>
              <a:rPr lang="de-DE" sz="1600">
                <a:latin typeface="TT Hoves Pro" panose="020B0003020000020203" pitchFamily="34" charset="77"/>
              </a:rPr>
              <a:t>E-Mail: ↘ dagmar.schaafs@vogel.de</a:t>
            </a:r>
          </a:p>
        </p:txBody>
      </p:sp>
      <p:pic>
        <p:nvPicPr>
          <p:cNvPr id="1026" name="Picture 2" descr="Deutsches Architektenblatt: Themen, Mediadaten, Anzeigenpreise">
            <a:extLst>
              <a:ext uri="{FF2B5EF4-FFF2-40B4-BE49-F238E27FC236}">
                <a16:creationId xmlns:a16="http://schemas.microsoft.com/office/drawing/2014/main" id="{DBD89D25-63AE-B3D3-175C-052ECD59D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6" t="18337" r="415" b="14469"/>
          <a:stretch>
            <a:fillRect/>
          </a:stretch>
        </p:blipFill>
        <p:spPr bwMode="auto">
          <a:xfrm>
            <a:off x="2057787" y="3067989"/>
            <a:ext cx="1650188" cy="1694680"/>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784A7F7-8F25-9A69-8672-662CBB3CCA1E}"/>
              </a:ext>
            </a:extLst>
          </p:cNvPr>
          <p:cNvSpPr txBox="1"/>
          <p:nvPr/>
        </p:nvSpPr>
        <p:spPr>
          <a:xfrm>
            <a:off x="2131502" y="2338605"/>
            <a:ext cx="3693319" cy="400110"/>
          </a:xfrm>
          <a:prstGeom prst="rect">
            <a:avLst/>
          </a:prstGeom>
          <a:noFill/>
        </p:spPr>
        <p:txBody>
          <a:bodyPr wrap="none" lIns="0" rIns="0" rtlCol="0">
            <a:spAutoFit/>
          </a:bodyPr>
          <a:lstStyle/>
          <a:p>
            <a:r>
              <a:rPr lang="de-DE" sz="2000" b="1">
                <a:latin typeface="TT Hoves Pro" panose="020B0003020000020203" pitchFamily="34" charset="77"/>
              </a:rPr>
              <a:t>Ihre Ansprechpartnerin	</a:t>
            </a:r>
          </a:p>
        </p:txBody>
      </p:sp>
      <p:pic>
        <p:nvPicPr>
          <p:cNvPr id="3" name="Grafik 2">
            <a:extLst>
              <a:ext uri="{FF2B5EF4-FFF2-40B4-BE49-F238E27FC236}">
                <a16:creationId xmlns:a16="http://schemas.microsoft.com/office/drawing/2014/main" id="{A706CD54-19D3-6449-C1C8-7C5CD0D26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pic>
        <p:nvPicPr>
          <p:cNvPr id="9" name="Grafik 8" descr="Ein Bild, das Text, Schrift, weiß, Logo enthält.&#10;&#10;KI-generierte Inhalte können fehlerhaft sein.">
            <a:extLst>
              <a:ext uri="{FF2B5EF4-FFF2-40B4-BE49-F238E27FC236}">
                <a16:creationId xmlns:a16="http://schemas.microsoft.com/office/drawing/2014/main" id="{F701D425-F846-B3D1-C12E-CE9D4FE4F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7952" y="6852209"/>
            <a:ext cx="2589905" cy="500507"/>
          </a:xfrm>
          <a:prstGeom prst="rect">
            <a:avLst/>
          </a:prstGeom>
        </p:spPr>
      </p:pic>
      <p:sp>
        <p:nvSpPr>
          <p:cNvPr id="10" name="Textfeld 9">
            <a:extLst>
              <a:ext uri="{FF2B5EF4-FFF2-40B4-BE49-F238E27FC236}">
                <a16:creationId xmlns:a16="http://schemas.microsoft.com/office/drawing/2014/main" id="{FF054AF1-F73E-8BCB-14F0-F5D2B7884D7B}"/>
              </a:ext>
            </a:extLst>
          </p:cNvPr>
          <p:cNvSpPr txBox="1"/>
          <p:nvPr/>
        </p:nvSpPr>
        <p:spPr>
          <a:xfrm>
            <a:off x="211912" y="7164010"/>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04750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Schrift, Kreis enthält.&#10;&#10;KI-generierte Inhalte können fehlerhaft sein.">
            <a:extLst>
              <a:ext uri="{FF2B5EF4-FFF2-40B4-BE49-F238E27FC236}">
                <a16:creationId xmlns:a16="http://schemas.microsoft.com/office/drawing/2014/main" id="{EDA1B22A-2ABF-D799-946B-85FE0652038E}"/>
              </a:ext>
            </a:extLst>
          </p:cNvPr>
          <p:cNvPicPr>
            <a:picLocks noChangeAspect="1"/>
          </p:cNvPicPr>
          <p:nvPr/>
        </p:nvPicPr>
        <p:blipFill>
          <a:blip r:embed="rId3">
            <a:extLst>
              <a:ext uri="{28A0092B-C50C-407E-A947-70E740481C1C}">
                <a14:useLocalDpi xmlns:a14="http://schemas.microsoft.com/office/drawing/2010/main" val="0"/>
              </a:ext>
            </a:extLst>
          </a:blip>
          <a:srcRect l="1308" t="20373" r="-1" b="25696"/>
          <a:stretch>
            <a:fillRect/>
          </a:stretch>
        </p:blipFill>
        <p:spPr>
          <a:xfrm>
            <a:off x="263524" y="2355469"/>
            <a:ext cx="4780777" cy="3222630"/>
          </a:xfrm>
          <a:prstGeom prst="rect">
            <a:avLst/>
          </a:prstGeom>
        </p:spPr>
      </p:pic>
      <p:sp>
        <p:nvSpPr>
          <p:cNvPr id="9" name="Textfeld 8">
            <a:extLst>
              <a:ext uri="{FF2B5EF4-FFF2-40B4-BE49-F238E27FC236}">
                <a16:creationId xmlns:a16="http://schemas.microsoft.com/office/drawing/2014/main" id="{1496A0BD-3ABD-D2EF-EEF9-FB14D53B77E5}"/>
              </a:ext>
            </a:extLst>
          </p:cNvPr>
          <p:cNvSpPr txBox="1"/>
          <p:nvPr/>
        </p:nvSpPr>
        <p:spPr>
          <a:xfrm>
            <a:off x="483964" y="1320800"/>
            <a:ext cx="2778572" cy="400110"/>
          </a:xfrm>
          <a:prstGeom prst="rect">
            <a:avLst/>
          </a:prstGeom>
          <a:noFill/>
        </p:spPr>
        <p:txBody>
          <a:bodyPr wrap="none" lIns="0" rIns="0" rtlCol="0">
            <a:spAutoFit/>
          </a:bodyPr>
          <a:lstStyle/>
          <a:p>
            <a:r>
              <a:rPr lang="de-DE" sz="2000" b="1">
                <a:latin typeface="TT Hoves Pro" panose="020B0003020000020203" pitchFamily="34" charset="77"/>
              </a:rPr>
              <a:t>Der Architektenmarkt</a:t>
            </a:r>
          </a:p>
        </p:txBody>
      </p:sp>
      <p:sp>
        <p:nvSpPr>
          <p:cNvPr id="10" name="Textfeld 9">
            <a:extLst>
              <a:ext uri="{FF2B5EF4-FFF2-40B4-BE49-F238E27FC236}">
                <a16:creationId xmlns:a16="http://schemas.microsoft.com/office/drawing/2014/main" id="{DC413716-D6C2-99A0-1185-C1EAD6C48C9C}"/>
              </a:ext>
            </a:extLst>
          </p:cNvPr>
          <p:cNvSpPr txBox="1"/>
          <p:nvPr/>
        </p:nvSpPr>
        <p:spPr>
          <a:xfrm>
            <a:off x="483964" y="1670110"/>
            <a:ext cx="2889156" cy="461665"/>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In Deutschland gibt es über 140.000 Architektinnen und Architekten!</a:t>
            </a:r>
          </a:p>
        </p:txBody>
      </p:sp>
      <p:sp>
        <p:nvSpPr>
          <p:cNvPr id="11" name="Textfeld 10">
            <a:extLst>
              <a:ext uri="{FF2B5EF4-FFF2-40B4-BE49-F238E27FC236}">
                <a16:creationId xmlns:a16="http://schemas.microsoft.com/office/drawing/2014/main" id="{4B78C52C-627E-DF8A-C20C-94CD5E3D13E7}"/>
              </a:ext>
            </a:extLst>
          </p:cNvPr>
          <p:cNvSpPr txBox="1"/>
          <p:nvPr/>
        </p:nvSpPr>
        <p:spPr>
          <a:xfrm>
            <a:off x="483964" y="2080975"/>
            <a:ext cx="3336196" cy="253916"/>
          </a:xfrm>
          <a:prstGeom prst="rect">
            <a:avLst/>
          </a:prstGeom>
          <a:noFill/>
        </p:spPr>
        <p:txBody>
          <a:bodyPr wrap="square" lIns="0" rIns="0" rtlCol="0">
            <a:spAutoFit/>
          </a:bodyPr>
          <a:lstStyle/>
          <a:p>
            <a:r>
              <a:rPr lang="de-DE" sz="1050">
                <a:latin typeface="TT Hoves Pro" panose="020B0003020000020203" pitchFamily="34" charset="77"/>
              </a:rPr>
              <a:t>Das zeigt die Bundeskammerstatistik 2025</a:t>
            </a:r>
          </a:p>
        </p:txBody>
      </p:sp>
      <p:sp>
        <p:nvSpPr>
          <p:cNvPr id="12" name="Textfeld 11">
            <a:extLst>
              <a:ext uri="{FF2B5EF4-FFF2-40B4-BE49-F238E27FC236}">
                <a16:creationId xmlns:a16="http://schemas.microsoft.com/office/drawing/2014/main" id="{9980CCBC-BE90-5FE7-BAC0-A08CE8558330}"/>
              </a:ext>
            </a:extLst>
          </p:cNvPr>
          <p:cNvSpPr txBox="1"/>
          <p:nvPr/>
        </p:nvSpPr>
        <p:spPr>
          <a:xfrm>
            <a:off x="483964" y="6165295"/>
            <a:ext cx="3336196" cy="646331"/>
          </a:xfrm>
          <a:prstGeom prst="rect">
            <a:avLst/>
          </a:prstGeom>
          <a:noFill/>
        </p:spPr>
        <p:txBody>
          <a:bodyPr wrap="square" lIns="0" rIns="0" rtlCol="0">
            <a:spAutoFit/>
          </a:bodyPr>
          <a:lstStyle/>
          <a:p>
            <a:r>
              <a:rPr lang="de-DE" sz="1200">
                <a:latin typeface="TT Hoves Pro" panose="020B0003020000020203" pitchFamily="34" charset="77"/>
              </a:rPr>
              <a:t>Profitieren Sie von der hohen Kontaktdichte zu Architektinnen und Architekten in Deutschland. Machen Sie Ihre Werbung erfolgreich.</a:t>
            </a:r>
          </a:p>
        </p:txBody>
      </p:sp>
      <p:sp>
        <p:nvSpPr>
          <p:cNvPr id="13" name="Textfeld 12">
            <a:extLst>
              <a:ext uri="{FF2B5EF4-FFF2-40B4-BE49-F238E27FC236}">
                <a16:creationId xmlns:a16="http://schemas.microsoft.com/office/drawing/2014/main" id="{2057DABF-3E02-DD17-C91D-44FD19DE1E9A}"/>
              </a:ext>
            </a:extLst>
          </p:cNvPr>
          <p:cNvSpPr txBox="1"/>
          <p:nvPr/>
        </p:nvSpPr>
        <p:spPr>
          <a:xfrm>
            <a:off x="483964" y="5738575"/>
            <a:ext cx="3336196" cy="215444"/>
          </a:xfrm>
          <a:prstGeom prst="rect">
            <a:avLst/>
          </a:prstGeom>
          <a:noFill/>
        </p:spPr>
        <p:txBody>
          <a:bodyPr wrap="square" lIns="0" rIns="0" rtlCol="0">
            <a:spAutoFit/>
          </a:bodyPr>
          <a:lstStyle/>
          <a:p>
            <a:r>
              <a:rPr lang="de-DE" sz="800">
                <a:latin typeface="TT Hoves Pro" panose="020B0003020000020203" pitchFamily="34" charset="77"/>
              </a:rPr>
              <a:t>Quelle: Bundeskammerstatistik vom 1. Januar 2025</a:t>
            </a:r>
          </a:p>
        </p:txBody>
      </p:sp>
      <p:pic>
        <p:nvPicPr>
          <p:cNvPr id="18" name="Grafik 17" descr="Ein Bild, das Text, Screenshot, Schrift, Webseite enthält.&#10;&#10;KI-generierte Inhalte können fehlerhaft sein.">
            <a:extLst>
              <a:ext uri="{FF2B5EF4-FFF2-40B4-BE49-F238E27FC236}">
                <a16:creationId xmlns:a16="http://schemas.microsoft.com/office/drawing/2014/main" id="{58D36128-ABB0-B947-89FB-3F9488CB8BC7}"/>
              </a:ext>
            </a:extLst>
          </p:cNvPr>
          <p:cNvPicPr>
            <a:picLocks noChangeAspect="1"/>
          </p:cNvPicPr>
          <p:nvPr/>
        </p:nvPicPr>
        <p:blipFill>
          <a:blip r:embed="rId4">
            <a:extLst>
              <a:ext uri="{28A0092B-C50C-407E-A947-70E740481C1C}">
                <a14:useLocalDpi xmlns:a14="http://schemas.microsoft.com/office/drawing/2010/main" val="0"/>
              </a:ext>
            </a:extLst>
          </a:blip>
          <a:srcRect t="18002" r="12451" b="19008"/>
          <a:stretch>
            <a:fillRect/>
          </a:stretch>
        </p:blipFill>
        <p:spPr>
          <a:xfrm>
            <a:off x="5594055" y="2380375"/>
            <a:ext cx="4493215" cy="3770591"/>
          </a:xfrm>
          <a:prstGeom prst="rect">
            <a:avLst/>
          </a:prstGeom>
        </p:spPr>
      </p:pic>
      <p:sp>
        <p:nvSpPr>
          <p:cNvPr id="19" name="Textfeld 18">
            <a:extLst>
              <a:ext uri="{FF2B5EF4-FFF2-40B4-BE49-F238E27FC236}">
                <a16:creationId xmlns:a16="http://schemas.microsoft.com/office/drawing/2014/main" id="{05A463B3-8D42-A82B-EF05-87273BBED6E1}"/>
              </a:ext>
            </a:extLst>
          </p:cNvPr>
          <p:cNvSpPr txBox="1"/>
          <p:nvPr/>
        </p:nvSpPr>
        <p:spPr>
          <a:xfrm>
            <a:off x="5818894" y="1320800"/>
            <a:ext cx="2180084" cy="400110"/>
          </a:xfrm>
          <a:prstGeom prst="rect">
            <a:avLst/>
          </a:prstGeom>
          <a:noFill/>
        </p:spPr>
        <p:txBody>
          <a:bodyPr wrap="none" lIns="0" rIns="0" rtlCol="0">
            <a:spAutoFit/>
          </a:bodyPr>
          <a:lstStyle/>
          <a:p>
            <a:r>
              <a:rPr lang="de-DE" sz="2000" b="1">
                <a:latin typeface="TT Hoves Pro" panose="020B0003020000020203" pitchFamily="34" charset="77"/>
              </a:rPr>
              <a:t>Die Publikationen</a:t>
            </a:r>
          </a:p>
        </p:txBody>
      </p:sp>
      <p:sp>
        <p:nvSpPr>
          <p:cNvPr id="22" name="Textfeld 21">
            <a:extLst>
              <a:ext uri="{FF2B5EF4-FFF2-40B4-BE49-F238E27FC236}">
                <a16:creationId xmlns:a16="http://schemas.microsoft.com/office/drawing/2014/main" id="{F5DBFA95-44F0-8175-1FF7-67F2E6ED480E}"/>
              </a:ext>
            </a:extLst>
          </p:cNvPr>
          <p:cNvSpPr txBox="1"/>
          <p:nvPr/>
        </p:nvSpPr>
        <p:spPr>
          <a:xfrm>
            <a:off x="5818894" y="1670110"/>
            <a:ext cx="2774122" cy="461665"/>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Mit dem DAB erreichen Sie den gesamten Architektenmarkt!</a:t>
            </a:r>
          </a:p>
        </p:txBody>
      </p:sp>
      <p:sp>
        <p:nvSpPr>
          <p:cNvPr id="23" name="Textfeld 22">
            <a:extLst>
              <a:ext uri="{FF2B5EF4-FFF2-40B4-BE49-F238E27FC236}">
                <a16:creationId xmlns:a16="http://schemas.microsoft.com/office/drawing/2014/main" id="{8D6E8221-82C4-2587-E703-228BFD30ABAE}"/>
              </a:ext>
            </a:extLst>
          </p:cNvPr>
          <p:cNvSpPr txBox="1"/>
          <p:nvPr/>
        </p:nvSpPr>
        <p:spPr>
          <a:xfrm>
            <a:off x="5818894" y="2152613"/>
            <a:ext cx="3336196" cy="253916"/>
          </a:xfrm>
          <a:prstGeom prst="rect">
            <a:avLst/>
          </a:prstGeom>
          <a:noFill/>
        </p:spPr>
        <p:txBody>
          <a:bodyPr wrap="square" lIns="0" rIns="0" rtlCol="0">
            <a:spAutoFit/>
          </a:bodyPr>
          <a:lstStyle/>
          <a:p>
            <a:r>
              <a:rPr lang="de-DE" sz="1050">
                <a:latin typeface="TT Hoves Pro" panose="020B0003020000020203" pitchFamily="34" charset="77"/>
              </a:rPr>
              <a:t>Tatsächlich verbreitete Auflage</a:t>
            </a:r>
          </a:p>
        </p:txBody>
      </p:sp>
      <p:pic>
        <p:nvPicPr>
          <p:cNvPr id="25" name="Grafik 24" descr="Ein Bild, das Text, Screenshot, Schrift, Webseite enthält.&#10;&#10;KI-generierte Inhalte können fehlerhaft sein.">
            <a:extLst>
              <a:ext uri="{FF2B5EF4-FFF2-40B4-BE49-F238E27FC236}">
                <a16:creationId xmlns:a16="http://schemas.microsoft.com/office/drawing/2014/main" id="{B186C601-634C-1F1D-5C7B-963F3FD19CE1}"/>
              </a:ext>
            </a:extLst>
          </p:cNvPr>
          <p:cNvPicPr>
            <a:picLocks noChangeAspect="1"/>
          </p:cNvPicPr>
          <p:nvPr/>
        </p:nvPicPr>
        <p:blipFill>
          <a:blip r:embed="rId4">
            <a:extLst>
              <a:ext uri="{28A0092B-C50C-407E-A947-70E740481C1C}">
                <a14:useLocalDpi xmlns:a14="http://schemas.microsoft.com/office/drawing/2010/main" val="0"/>
              </a:ext>
            </a:extLst>
          </a:blip>
          <a:srcRect l="2869" t="85570" r="71395" b="2210"/>
          <a:stretch>
            <a:fillRect/>
          </a:stretch>
        </p:blipFill>
        <p:spPr>
          <a:xfrm>
            <a:off x="5750560" y="6295968"/>
            <a:ext cx="1320800" cy="731520"/>
          </a:xfrm>
          <a:prstGeom prst="rect">
            <a:avLst/>
          </a:prstGeom>
        </p:spPr>
      </p:pic>
      <p:pic>
        <p:nvPicPr>
          <p:cNvPr id="2" name="Grafik 1">
            <a:extLst>
              <a:ext uri="{FF2B5EF4-FFF2-40B4-BE49-F238E27FC236}">
                <a16:creationId xmlns:a16="http://schemas.microsoft.com/office/drawing/2014/main" id="{836152E6-A49A-6DA4-DD34-452CFA4A54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3" name="Textfeld 2">
            <a:extLst>
              <a:ext uri="{FF2B5EF4-FFF2-40B4-BE49-F238E27FC236}">
                <a16:creationId xmlns:a16="http://schemas.microsoft.com/office/drawing/2014/main" id="{2DD83B6B-FF39-F940-BFC4-F263650430C2}"/>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71812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Website, Onlinewerbung enthält.&#10;&#10;KI-generierte Inhalte können fehlerhaft sein.">
            <a:extLst>
              <a:ext uri="{FF2B5EF4-FFF2-40B4-BE49-F238E27FC236}">
                <a16:creationId xmlns:a16="http://schemas.microsoft.com/office/drawing/2014/main" id="{F8D3084F-81EB-90EA-2658-C22709BC1E6D}"/>
              </a:ext>
            </a:extLst>
          </p:cNvPr>
          <p:cNvPicPr>
            <a:picLocks noChangeAspect="1"/>
          </p:cNvPicPr>
          <p:nvPr/>
        </p:nvPicPr>
        <p:blipFill>
          <a:blip r:embed="rId2">
            <a:extLst>
              <a:ext uri="{28A0092B-C50C-407E-A947-70E740481C1C}">
                <a14:useLocalDpi xmlns:a14="http://schemas.microsoft.com/office/drawing/2010/main" val="0"/>
              </a:ext>
            </a:extLst>
          </a:blip>
          <a:srcRect l="40889" r="1523"/>
          <a:stretch>
            <a:fillRect/>
          </a:stretch>
        </p:blipFill>
        <p:spPr>
          <a:xfrm>
            <a:off x="4592068" y="1104971"/>
            <a:ext cx="5628892" cy="5986709"/>
          </a:xfrm>
          <a:prstGeom prst="rect">
            <a:avLst/>
          </a:prstGeom>
        </p:spPr>
      </p:pic>
      <p:sp>
        <p:nvSpPr>
          <p:cNvPr id="5" name="Textfeld 4">
            <a:extLst>
              <a:ext uri="{FF2B5EF4-FFF2-40B4-BE49-F238E27FC236}">
                <a16:creationId xmlns:a16="http://schemas.microsoft.com/office/drawing/2014/main" id="{962B3A2B-6A2A-93D9-955C-2549667A16FF}"/>
              </a:ext>
            </a:extLst>
          </p:cNvPr>
          <p:cNvSpPr txBox="1"/>
          <p:nvPr/>
        </p:nvSpPr>
        <p:spPr>
          <a:xfrm>
            <a:off x="483964" y="1320800"/>
            <a:ext cx="1862689" cy="400110"/>
          </a:xfrm>
          <a:prstGeom prst="rect">
            <a:avLst/>
          </a:prstGeom>
          <a:noFill/>
        </p:spPr>
        <p:txBody>
          <a:bodyPr wrap="none" lIns="0" rIns="0" rtlCol="0">
            <a:spAutoFit/>
          </a:bodyPr>
          <a:lstStyle/>
          <a:p>
            <a:r>
              <a:rPr lang="de-DE" sz="2000" b="1">
                <a:latin typeface="TT Hoves Pro" panose="020B0003020000020203" pitchFamily="34" charset="77"/>
              </a:rPr>
              <a:t>Auf einen Blick</a:t>
            </a:r>
          </a:p>
        </p:txBody>
      </p:sp>
      <p:sp>
        <p:nvSpPr>
          <p:cNvPr id="6" name="Textfeld 5">
            <a:extLst>
              <a:ext uri="{FF2B5EF4-FFF2-40B4-BE49-F238E27FC236}">
                <a16:creationId xmlns:a16="http://schemas.microsoft.com/office/drawing/2014/main" id="{09DF0539-8D3C-19A0-2F11-836B37E4C33F}"/>
              </a:ext>
            </a:extLst>
          </p:cNvPr>
          <p:cNvSpPr txBox="1"/>
          <p:nvPr/>
        </p:nvSpPr>
        <p:spPr>
          <a:xfrm>
            <a:off x="483964" y="1820605"/>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Kurzcharakteristik</a:t>
            </a:r>
          </a:p>
        </p:txBody>
      </p:sp>
      <p:cxnSp>
        <p:nvCxnSpPr>
          <p:cNvPr id="8" name="Gerade Verbindung 7">
            <a:extLst>
              <a:ext uri="{FF2B5EF4-FFF2-40B4-BE49-F238E27FC236}">
                <a16:creationId xmlns:a16="http://schemas.microsoft.com/office/drawing/2014/main" id="{1F7D4589-9259-5482-426E-5EFB89F9CED6}"/>
              </a:ext>
            </a:extLst>
          </p:cNvPr>
          <p:cNvCxnSpPr>
            <a:cxnSpLocks/>
          </p:cNvCxnSpPr>
          <p:nvPr/>
        </p:nvCxnSpPr>
        <p:spPr>
          <a:xfrm>
            <a:off x="483964" y="2138244"/>
            <a:ext cx="423281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7" name="Grafik 16">
            <a:extLst>
              <a:ext uri="{FF2B5EF4-FFF2-40B4-BE49-F238E27FC236}">
                <a16:creationId xmlns:a16="http://schemas.microsoft.com/office/drawing/2014/main" id="{FA338C08-3951-5B51-7A1E-F8179928108B}"/>
              </a:ext>
            </a:extLst>
          </p:cNvPr>
          <p:cNvPicPr>
            <a:picLocks noChangeAspect="1"/>
          </p:cNvPicPr>
          <p:nvPr/>
        </p:nvPicPr>
        <p:blipFill>
          <a:blip r:embed="rId3" cstate="print">
            <a:extLst>
              <a:ext uri="{28A0092B-C50C-407E-A947-70E740481C1C}">
                <a14:useLocalDpi xmlns:a14="http://schemas.microsoft.com/office/drawing/2010/main" val="0"/>
              </a:ext>
            </a:extLst>
          </a:blip>
          <a:srcRect l="6511" b="12231"/>
          <a:stretch>
            <a:fillRect/>
          </a:stretch>
        </p:blipFill>
        <p:spPr>
          <a:xfrm>
            <a:off x="3895341" y="729493"/>
            <a:ext cx="5459283" cy="3843953"/>
          </a:xfrm>
          <a:prstGeom prst="rect">
            <a:avLst/>
          </a:prstGeom>
          <a:effectLst>
            <a:softEdge rad="464758"/>
          </a:effectLst>
        </p:spPr>
      </p:pic>
      <p:sp>
        <p:nvSpPr>
          <p:cNvPr id="18" name="Rechteck 17">
            <a:extLst>
              <a:ext uri="{FF2B5EF4-FFF2-40B4-BE49-F238E27FC236}">
                <a16:creationId xmlns:a16="http://schemas.microsoft.com/office/drawing/2014/main" id="{1CEEB77E-72A8-6FF6-0CC7-DDBCF452675D}"/>
              </a:ext>
            </a:extLst>
          </p:cNvPr>
          <p:cNvSpPr/>
          <p:nvPr/>
        </p:nvSpPr>
        <p:spPr>
          <a:xfrm>
            <a:off x="6287984" y="5913912"/>
            <a:ext cx="1840676" cy="207012"/>
          </a:xfrm>
          <a:prstGeom prst="rect">
            <a:avLst/>
          </a:prstGeom>
          <a:solidFill>
            <a:srgbClr val="E3E9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0398BCD1-7583-9ACE-7C19-66B91FC3D380}"/>
              </a:ext>
            </a:extLst>
          </p:cNvPr>
          <p:cNvSpPr/>
          <p:nvPr/>
        </p:nvSpPr>
        <p:spPr>
          <a:xfrm>
            <a:off x="9013371" y="5527964"/>
            <a:ext cx="920338" cy="2553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BDED5DB1-E65C-ECD7-B667-8A0FBE0BE15C}"/>
              </a:ext>
            </a:extLst>
          </p:cNvPr>
          <p:cNvSpPr txBox="1"/>
          <p:nvPr/>
        </p:nvSpPr>
        <p:spPr>
          <a:xfrm>
            <a:off x="476167" y="2014488"/>
            <a:ext cx="4309632" cy="4632037"/>
          </a:xfrm>
          <a:prstGeom prst="rect">
            <a:avLst/>
          </a:prstGeom>
          <a:noFill/>
        </p:spPr>
        <p:txBody>
          <a:bodyPr wrap="square" lIns="0" rIns="0" rtlCol="0">
            <a:spAutoFit/>
          </a:bodyPr>
          <a:lstStyle/>
          <a:p>
            <a:pPr>
              <a:spcBef>
                <a:spcPts val="600"/>
              </a:spcBef>
            </a:pPr>
            <a:endParaRPr lang="de-DE" sz="1200">
              <a:latin typeface="TT Hoves Pro" panose="020B0604020202020204" charset="0"/>
            </a:endParaRPr>
          </a:p>
          <a:p>
            <a:pPr>
              <a:spcBef>
                <a:spcPts val="600"/>
              </a:spcBef>
            </a:pPr>
            <a:r>
              <a:rPr lang="de-DE" sz="1100">
                <a:latin typeface="TT Hoves Pro" panose="020B0604020202020204" charset="0"/>
              </a:rPr>
              <a:t>Das </a:t>
            </a:r>
            <a:r>
              <a:rPr lang="de-DE" sz="1100" b="1">
                <a:latin typeface="TT Hoves Pro" panose="020B0604020202020204" charset="0"/>
              </a:rPr>
              <a:t>Deutsche </a:t>
            </a:r>
            <a:r>
              <a:rPr lang="de-DE" sz="1100" b="1" err="1">
                <a:latin typeface="TT Hoves Pro" panose="020B0604020202020204" charset="0"/>
              </a:rPr>
              <a:t>Architekt:innenblatt</a:t>
            </a:r>
            <a:r>
              <a:rPr lang="de-DE" sz="1100" b="1">
                <a:latin typeface="TT Hoves Pro" panose="020B0604020202020204" charset="0"/>
              </a:rPr>
              <a:t> (DAB) </a:t>
            </a:r>
            <a:r>
              <a:rPr lang="de-DE" sz="1100">
                <a:latin typeface="TT Hoves Pro" panose="020B0604020202020204" charset="0"/>
              </a:rPr>
              <a:t>ist das führende Fachmedium für Architektur und Planung in Deutschland – und erreicht mit einer verbreiteten Auflage von rund 140.000 Exemplaren die größte Leserschaft unter Architekten und Architektinnen aller Fachrichtungen sowie planenden Bauingenieure. Als offizielles Organ der Bundesarchitektenkammer und der 16 Landesarchitekten-kammern vereint es journalistische Qualität mit der inhaltlichen Tiefe einer standespolitischen Publikation.</a:t>
            </a:r>
          </a:p>
          <a:p>
            <a:pPr>
              <a:spcBef>
                <a:spcPts val="600"/>
              </a:spcBef>
            </a:pPr>
            <a:r>
              <a:rPr lang="de-DE" sz="1100">
                <a:latin typeface="TT Hoves Pro" panose="020B0604020202020204" charset="0"/>
              </a:rPr>
              <a:t>Mit dem neuen Magazinkonzept präsentiert sich das DAB klar gegliedert in drei redaktionelle Bereiche:</a:t>
            </a:r>
          </a:p>
          <a:p>
            <a:pPr>
              <a:spcBef>
                <a:spcPts val="600"/>
              </a:spcBef>
            </a:pPr>
            <a:r>
              <a:rPr lang="de-DE" sz="1100" b="1">
                <a:latin typeface="TT Hoves Pro" panose="020B0604020202020204" charset="0"/>
              </a:rPr>
              <a:t>Dossier</a:t>
            </a:r>
            <a:r>
              <a:rPr lang="de-DE" sz="1100">
                <a:latin typeface="TT Hoves Pro" panose="020B0604020202020204" charset="0"/>
              </a:rPr>
              <a:t> – Beiträge und Leitartikel, die zentrale Themen der Architektur vertiefen, Entwicklungen einordnen und Zukunftsperspektiven eröffnen.</a:t>
            </a:r>
          </a:p>
          <a:p>
            <a:pPr>
              <a:spcBef>
                <a:spcPts val="600"/>
              </a:spcBef>
            </a:pPr>
            <a:r>
              <a:rPr lang="de-DE" sz="1100" b="1">
                <a:latin typeface="TT Hoves Pro" panose="020B0604020202020204" charset="0"/>
              </a:rPr>
              <a:t>Agenda</a:t>
            </a:r>
            <a:r>
              <a:rPr lang="de-DE" sz="1100">
                <a:latin typeface="TT Hoves Pro" panose="020B0604020202020204" charset="0"/>
              </a:rPr>
              <a:t> – Aktuelle Themen aus Recht, Berufspolitik, Normung und Digitalisierung mit Kommentaren, Analysen und Orientierung für den Berufsalltag.</a:t>
            </a:r>
          </a:p>
          <a:p>
            <a:pPr>
              <a:spcBef>
                <a:spcPts val="600"/>
              </a:spcBef>
            </a:pPr>
            <a:r>
              <a:rPr lang="de-DE" sz="1100" b="1">
                <a:latin typeface="TT Hoves Pro" panose="020B0604020202020204" charset="0"/>
              </a:rPr>
              <a:t>Branche</a:t>
            </a:r>
            <a:r>
              <a:rPr lang="de-DE" sz="1100">
                <a:latin typeface="TT Hoves Pro" panose="020B0604020202020204" charset="0"/>
              </a:rPr>
              <a:t> – Projekte, Persönlichkeiten und Innovationen aus Architektur, Baukultur und Industrie mit Blick auf das, was die Profession antreibt.</a:t>
            </a:r>
          </a:p>
          <a:p>
            <a:pPr>
              <a:spcBef>
                <a:spcPts val="600"/>
              </a:spcBef>
            </a:pPr>
            <a:r>
              <a:rPr lang="de-DE" sz="1100">
                <a:latin typeface="TT Hoves Pro" panose="020B0604020202020204" charset="0"/>
              </a:rPr>
              <a:t>So verbindet das DAB journalistische Tiefe, praktische Relevanz und inspirierende Vielfalt. Es begleitet die Architektinnen und Architekten in Deutschland als verlässliche Informationsquelle und Impulsgeber – mit klarem Fokus auf das, was Architektur heute und morgen prägt.</a:t>
            </a:r>
          </a:p>
        </p:txBody>
      </p:sp>
      <p:sp>
        <p:nvSpPr>
          <p:cNvPr id="2" name="Rechteck 1">
            <a:extLst>
              <a:ext uri="{FF2B5EF4-FFF2-40B4-BE49-F238E27FC236}">
                <a16:creationId xmlns:a16="http://schemas.microsoft.com/office/drawing/2014/main" id="{47F5DD11-E617-812C-75EB-B31C9FD49205}"/>
              </a:ext>
            </a:extLst>
          </p:cNvPr>
          <p:cNvSpPr/>
          <p:nvPr/>
        </p:nvSpPr>
        <p:spPr>
          <a:xfrm>
            <a:off x="6246506" y="5336985"/>
            <a:ext cx="2274125" cy="720436"/>
          </a:xfrm>
          <a:prstGeom prst="rect">
            <a:avLst/>
          </a:prstGeom>
          <a:solidFill>
            <a:srgbClr val="E3E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Mont AS" pitchFamily="2" charset="0"/>
              </a:rPr>
              <a:t>Druck- und Bindeverfahren, Druckunterlagen Rollenoffset, 70er Raster, Klebebindung. Es können nur digitale Druckunterlagen verwendet werden.</a:t>
            </a:r>
          </a:p>
        </p:txBody>
      </p:sp>
      <p:pic>
        <p:nvPicPr>
          <p:cNvPr id="4" name="Grafik 3">
            <a:extLst>
              <a:ext uri="{FF2B5EF4-FFF2-40B4-BE49-F238E27FC236}">
                <a16:creationId xmlns:a16="http://schemas.microsoft.com/office/drawing/2014/main" id="{50CC62CC-E1A8-6B60-3891-1AADCF0FC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7" name="Textfeld 6">
            <a:extLst>
              <a:ext uri="{FF2B5EF4-FFF2-40B4-BE49-F238E27FC236}">
                <a16:creationId xmlns:a16="http://schemas.microsoft.com/office/drawing/2014/main" id="{BE109245-F868-D832-F1F9-036B186781A4}"/>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72937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6F7CA1-73D1-E1C9-F51D-70DAF1D271D0}"/>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4F404F6A-955E-71AD-64E1-2FD9756DE623}"/>
              </a:ext>
            </a:extLst>
          </p:cNvPr>
          <p:cNvSpPr txBox="1"/>
          <p:nvPr/>
        </p:nvSpPr>
        <p:spPr>
          <a:xfrm>
            <a:off x="483964" y="1320800"/>
            <a:ext cx="1862689" cy="400110"/>
          </a:xfrm>
          <a:prstGeom prst="rect">
            <a:avLst/>
          </a:prstGeom>
          <a:noFill/>
        </p:spPr>
        <p:txBody>
          <a:bodyPr wrap="none" lIns="0" rIns="0" rtlCol="0">
            <a:spAutoFit/>
          </a:bodyPr>
          <a:lstStyle/>
          <a:p>
            <a:r>
              <a:rPr lang="de-DE" sz="2000" b="1">
                <a:latin typeface="TT Hoves Pro" panose="020B0003020000020203" pitchFamily="34" charset="77"/>
              </a:rPr>
              <a:t>Auf einen Blick</a:t>
            </a:r>
          </a:p>
        </p:txBody>
      </p:sp>
      <p:sp>
        <p:nvSpPr>
          <p:cNvPr id="7" name="Textfeld 6">
            <a:extLst>
              <a:ext uri="{FF2B5EF4-FFF2-40B4-BE49-F238E27FC236}">
                <a16:creationId xmlns:a16="http://schemas.microsoft.com/office/drawing/2014/main" id="{11510A58-4591-318C-44A7-08ACFE432955}"/>
              </a:ext>
            </a:extLst>
          </p:cNvPr>
          <p:cNvSpPr txBox="1"/>
          <p:nvPr/>
        </p:nvSpPr>
        <p:spPr>
          <a:xfrm>
            <a:off x="483964" y="194443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Mitgliedschaften</a:t>
            </a:r>
          </a:p>
        </p:txBody>
      </p:sp>
      <p:cxnSp>
        <p:nvCxnSpPr>
          <p:cNvPr id="8" name="Gerade Verbindung 7">
            <a:extLst>
              <a:ext uri="{FF2B5EF4-FFF2-40B4-BE49-F238E27FC236}">
                <a16:creationId xmlns:a16="http://schemas.microsoft.com/office/drawing/2014/main" id="{CD250167-A59C-BF71-0184-52770DE88129}"/>
              </a:ext>
            </a:extLst>
          </p:cNvPr>
          <p:cNvCxnSpPr>
            <a:cxnSpLocks/>
          </p:cNvCxnSpPr>
          <p:nvPr/>
        </p:nvCxnSpPr>
        <p:spPr>
          <a:xfrm>
            <a:off x="483964" y="2262069"/>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9" name="Textfeld 8">
            <a:extLst>
              <a:ext uri="{FF2B5EF4-FFF2-40B4-BE49-F238E27FC236}">
                <a16:creationId xmlns:a16="http://schemas.microsoft.com/office/drawing/2014/main" id="{66D7D057-D3D3-64CE-C687-2251D3AEB669}"/>
              </a:ext>
            </a:extLst>
          </p:cNvPr>
          <p:cNvSpPr txBox="1"/>
          <p:nvPr/>
        </p:nvSpPr>
        <p:spPr>
          <a:xfrm>
            <a:off x="483964" y="2302710"/>
            <a:ext cx="4077876" cy="430887"/>
          </a:xfrm>
          <a:prstGeom prst="rect">
            <a:avLst/>
          </a:prstGeom>
          <a:noFill/>
        </p:spPr>
        <p:txBody>
          <a:bodyPr wrap="square" lIns="0" rIns="0" rtlCol="0">
            <a:spAutoFit/>
          </a:bodyPr>
          <a:lstStyle/>
          <a:p>
            <a:r>
              <a:rPr lang="de-DE" sz="1100" b="1">
                <a:latin typeface="TT Hoves Pro" panose="020B0003020000020203" pitchFamily="34" charset="77"/>
              </a:rPr>
              <a:t>IVW Informationsgemeinschaft zur Feststellung der Verbreitung von Werbeträgern e.V.</a:t>
            </a:r>
          </a:p>
        </p:txBody>
      </p:sp>
      <p:cxnSp>
        <p:nvCxnSpPr>
          <p:cNvPr id="12" name="Gerade Verbindung 11">
            <a:extLst>
              <a:ext uri="{FF2B5EF4-FFF2-40B4-BE49-F238E27FC236}">
                <a16:creationId xmlns:a16="http://schemas.microsoft.com/office/drawing/2014/main" id="{73F18E12-E545-0FF5-77DA-1C57C38672CE}"/>
              </a:ext>
            </a:extLst>
          </p:cNvPr>
          <p:cNvCxnSpPr>
            <a:cxnSpLocks/>
          </p:cNvCxnSpPr>
          <p:nvPr/>
        </p:nvCxnSpPr>
        <p:spPr>
          <a:xfrm>
            <a:off x="483964" y="2784397"/>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1F504168-D008-5E41-7066-C1F162FC8DC6}"/>
              </a:ext>
            </a:extLst>
          </p:cNvPr>
          <p:cNvSpPr txBox="1"/>
          <p:nvPr/>
        </p:nvSpPr>
        <p:spPr>
          <a:xfrm>
            <a:off x="483964" y="283851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Herausgeber</a:t>
            </a:r>
          </a:p>
        </p:txBody>
      </p:sp>
      <p:cxnSp>
        <p:nvCxnSpPr>
          <p:cNvPr id="14" name="Gerade Verbindung 13">
            <a:extLst>
              <a:ext uri="{FF2B5EF4-FFF2-40B4-BE49-F238E27FC236}">
                <a16:creationId xmlns:a16="http://schemas.microsoft.com/office/drawing/2014/main" id="{AD923C7C-E6C9-ED9B-12F9-12AB7538252C}"/>
              </a:ext>
            </a:extLst>
          </p:cNvPr>
          <p:cNvCxnSpPr>
            <a:cxnSpLocks/>
          </p:cNvCxnSpPr>
          <p:nvPr/>
        </p:nvCxnSpPr>
        <p:spPr>
          <a:xfrm>
            <a:off x="483964" y="3156149"/>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5" name="Textfeld 14">
            <a:extLst>
              <a:ext uri="{FF2B5EF4-FFF2-40B4-BE49-F238E27FC236}">
                <a16:creationId xmlns:a16="http://schemas.microsoft.com/office/drawing/2014/main" id="{C2BAF084-7685-9B2F-56FC-4D846DB29DEF}"/>
              </a:ext>
            </a:extLst>
          </p:cNvPr>
          <p:cNvSpPr txBox="1"/>
          <p:nvPr/>
        </p:nvSpPr>
        <p:spPr>
          <a:xfrm>
            <a:off x="483964" y="3217110"/>
            <a:ext cx="4077876" cy="1446550"/>
          </a:xfrm>
          <a:prstGeom prst="rect">
            <a:avLst/>
          </a:prstGeom>
          <a:noFill/>
        </p:spPr>
        <p:txBody>
          <a:bodyPr wrap="square" lIns="0" rIns="0" rtlCol="0">
            <a:spAutoFit/>
          </a:bodyPr>
          <a:lstStyle/>
          <a:p>
            <a:r>
              <a:rPr lang="de-DE" sz="1100" b="1">
                <a:latin typeface="TT Hoves Pro" panose="020B0003020000020203" pitchFamily="34" charset="77"/>
              </a:rPr>
              <a:t>Bundearchitektenkammer</a:t>
            </a:r>
          </a:p>
          <a:p>
            <a:r>
              <a:rPr lang="de-DE" sz="1100">
                <a:latin typeface="TT Hoves Pro" panose="020B0003020000020203" pitchFamily="34" charset="77"/>
              </a:rPr>
              <a:t>(Bundesgemeinschaft der Architektenkammern)</a:t>
            </a:r>
          </a:p>
          <a:p>
            <a:endParaRPr lang="de-DE" sz="1100">
              <a:latin typeface="TT Hoves Pro" panose="020B0003020000020203" pitchFamily="34" charset="77"/>
            </a:endParaRPr>
          </a:p>
          <a:p>
            <a:r>
              <a:rPr lang="de-DE" sz="1100">
                <a:latin typeface="TT Hoves Pro" panose="020B0003020000020203" pitchFamily="34" charset="77"/>
              </a:rPr>
              <a:t>Offizielles Organ der Bundesgemeinschaft der Architektenkammern und der Architektenkammern der Bundesländer, Körperschaften öffentlichen Rechts</a:t>
            </a:r>
          </a:p>
          <a:p>
            <a:endParaRPr lang="de-DE" sz="1100">
              <a:latin typeface="TT Hoves Pro" panose="020B0003020000020203" pitchFamily="34" charset="77"/>
            </a:endParaRPr>
          </a:p>
          <a:p>
            <a:r>
              <a:rPr lang="de-DE" sz="1100">
                <a:latin typeface="TT Hoves Pro" panose="020B0003020000020203" pitchFamily="34" charset="77"/>
              </a:rPr>
              <a:t>BAK-Bundesgeschäftsstelle: Askanischer Platz 4, 10963 Berlin</a:t>
            </a:r>
          </a:p>
        </p:txBody>
      </p:sp>
      <p:cxnSp>
        <p:nvCxnSpPr>
          <p:cNvPr id="16" name="Gerade Verbindung 15">
            <a:extLst>
              <a:ext uri="{FF2B5EF4-FFF2-40B4-BE49-F238E27FC236}">
                <a16:creationId xmlns:a16="http://schemas.microsoft.com/office/drawing/2014/main" id="{C498DC21-5D48-0869-668E-38334A0A2DEE}"/>
              </a:ext>
            </a:extLst>
          </p:cNvPr>
          <p:cNvCxnSpPr>
            <a:cxnSpLocks/>
          </p:cNvCxnSpPr>
          <p:nvPr/>
        </p:nvCxnSpPr>
        <p:spPr>
          <a:xfrm>
            <a:off x="483964" y="4848991"/>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Textfeld 16">
            <a:extLst>
              <a:ext uri="{FF2B5EF4-FFF2-40B4-BE49-F238E27FC236}">
                <a16:creationId xmlns:a16="http://schemas.microsoft.com/office/drawing/2014/main" id="{B523B15F-AEC2-2EE5-3103-96B540BB359C}"/>
              </a:ext>
            </a:extLst>
          </p:cNvPr>
          <p:cNvSpPr txBox="1"/>
          <p:nvPr/>
        </p:nvSpPr>
        <p:spPr>
          <a:xfrm>
            <a:off x="483964" y="4913152"/>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Realisation</a:t>
            </a:r>
          </a:p>
        </p:txBody>
      </p:sp>
      <p:cxnSp>
        <p:nvCxnSpPr>
          <p:cNvPr id="18" name="Gerade Verbindung 17">
            <a:extLst>
              <a:ext uri="{FF2B5EF4-FFF2-40B4-BE49-F238E27FC236}">
                <a16:creationId xmlns:a16="http://schemas.microsoft.com/office/drawing/2014/main" id="{E7686574-44C4-64E1-B85A-4DB00093CA3B}"/>
              </a:ext>
            </a:extLst>
          </p:cNvPr>
          <p:cNvCxnSpPr>
            <a:cxnSpLocks/>
          </p:cNvCxnSpPr>
          <p:nvPr/>
        </p:nvCxnSpPr>
        <p:spPr>
          <a:xfrm>
            <a:off x="483964" y="5220743"/>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Textfeld 18">
            <a:extLst>
              <a:ext uri="{FF2B5EF4-FFF2-40B4-BE49-F238E27FC236}">
                <a16:creationId xmlns:a16="http://schemas.microsoft.com/office/drawing/2014/main" id="{154930C6-B1C6-9647-AC5C-8128F15026A6}"/>
              </a:ext>
            </a:extLst>
          </p:cNvPr>
          <p:cNvSpPr txBox="1"/>
          <p:nvPr/>
        </p:nvSpPr>
        <p:spPr>
          <a:xfrm>
            <a:off x="483964" y="5281704"/>
            <a:ext cx="4077876" cy="938719"/>
          </a:xfrm>
          <a:prstGeom prst="rect">
            <a:avLst/>
          </a:prstGeom>
          <a:noFill/>
        </p:spPr>
        <p:txBody>
          <a:bodyPr wrap="square" lIns="0" rIns="0" rtlCol="0">
            <a:spAutoFit/>
          </a:bodyPr>
          <a:lstStyle/>
          <a:p>
            <a:r>
              <a:rPr lang="de-DE" sz="1100" b="1">
                <a:latin typeface="TT Hoves Pro" panose="020B0003020000020203" pitchFamily="34" charset="77"/>
              </a:rPr>
              <a:t>Vogel Corporate Solutions GmbH</a:t>
            </a:r>
          </a:p>
          <a:p>
            <a:r>
              <a:rPr lang="de-DE" sz="1100">
                <a:latin typeface="TT Hoves Pro" panose="020B0003020000020203" pitchFamily="34" charset="77"/>
              </a:rPr>
              <a:t>Axel-Springer-Straße 65, 10969 Berlin</a:t>
            </a:r>
          </a:p>
          <a:p>
            <a:endParaRPr lang="de-DE" sz="1100">
              <a:latin typeface="TT Hoves Pro" panose="020B0003020000020203" pitchFamily="34" charset="77"/>
            </a:endParaRPr>
          </a:p>
          <a:p>
            <a:r>
              <a:rPr lang="de-DE" sz="1100">
                <a:latin typeface="TT Hoves Pro" panose="020B0003020000020203" pitchFamily="34" charset="77"/>
              </a:rPr>
              <a:t>Internet: ↘vogel-corporate-solutions.de</a:t>
            </a:r>
          </a:p>
          <a:p>
            <a:r>
              <a:rPr lang="de-DE" sz="1100">
                <a:latin typeface="TT Hoves Pro" panose="020B0003020000020203" pitchFamily="34" charset="77"/>
              </a:rPr>
              <a:t>E-Mail: ↘vermarktung@dasneuedab.de</a:t>
            </a:r>
          </a:p>
        </p:txBody>
      </p:sp>
      <p:sp>
        <p:nvSpPr>
          <p:cNvPr id="20" name="Textfeld 19">
            <a:extLst>
              <a:ext uri="{FF2B5EF4-FFF2-40B4-BE49-F238E27FC236}">
                <a16:creationId xmlns:a16="http://schemas.microsoft.com/office/drawing/2014/main" id="{02017DCB-020D-2568-AB72-31B23FC345E0}"/>
              </a:ext>
            </a:extLst>
          </p:cNvPr>
          <p:cNvSpPr txBox="1"/>
          <p:nvPr/>
        </p:nvSpPr>
        <p:spPr>
          <a:xfrm>
            <a:off x="5076284" y="1355343"/>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Redaktion</a:t>
            </a:r>
          </a:p>
        </p:txBody>
      </p:sp>
      <p:cxnSp>
        <p:nvCxnSpPr>
          <p:cNvPr id="21" name="Gerade Verbindung 20">
            <a:extLst>
              <a:ext uri="{FF2B5EF4-FFF2-40B4-BE49-F238E27FC236}">
                <a16:creationId xmlns:a16="http://schemas.microsoft.com/office/drawing/2014/main" id="{CBBDBC8A-C5AA-FFDC-A2AC-8EAAFEDF8E3F}"/>
              </a:ext>
            </a:extLst>
          </p:cNvPr>
          <p:cNvCxnSpPr>
            <a:cxnSpLocks/>
          </p:cNvCxnSpPr>
          <p:nvPr/>
        </p:nvCxnSpPr>
        <p:spPr>
          <a:xfrm>
            <a:off x="5076284" y="1672982"/>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D4705232-E513-8387-2237-A97FBC2C71DC}"/>
              </a:ext>
            </a:extLst>
          </p:cNvPr>
          <p:cNvSpPr txBox="1"/>
          <p:nvPr/>
        </p:nvSpPr>
        <p:spPr>
          <a:xfrm>
            <a:off x="5076284" y="1713623"/>
            <a:ext cx="3329162" cy="830997"/>
          </a:xfrm>
          <a:prstGeom prst="rect">
            <a:avLst/>
          </a:prstGeom>
          <a:noFill/>
        </p:spPr>
        <p:txBody>
          <a:bodyPr wrap="square" lIns="0" rIns="0" rtlCol="0">
            <a:spAutoFit/>
          </a:bodyPr>
          <a:lstStyle/>
          <a:p>
            <a:r>
              <a:rPr lang="de-DE" sz="1100" b="1">
                <a:solidFill>
                  <a:schemeClr val="accent1"/>
                </a:solidFill>
                <a:latin typeface="TT Hoves Pro" panose="020B0003020000020203" pitchFamily="34" charset="77"/>
              </a:rPr>
              <a:t>Redaktionsleitung</a:t>
            </a:r>
            <a:r>
              <a:rPr lang="de-DE" sz="1100" b="1">
                <a:latin typeface="TT Hoves Pro" panose="020B0003020000020203" pitchFamily="34" charset="77"/>
              </a:rPr>
              <a:t> </a:t>
            </a:r>
          </a:p>
          <a:p>
            <a:endParaRPr lang="de-DE" sz="400" b="1">
              <a:latin typeface="TT Hoves Pro" panose="020B0003020000020203" pitchFamily="34" charset="77"/>
            </a:endParaRPr>
          </a:p>
          <a:p>
            <a:r>
              <a:rPr lang="de-DE" sz="1100" b="1">
                <a:latin typeface="TT Hoves Pro" panose="020B0003020000020203" pitchFamily="34" charset="77"/>
              </a:rPr>
              <a:t>Eva Maria Herrmann</a:t>
            </a:r>
          </a:p>
          <a:p>
            <a:r>
              <a:rPr lang="de-DE" sz="1100">
                <a:latin typeface="TT Hoves Pro" panose="020B0003020000020203" pitchFamily="34" charset="77"/>
              </a:rPr>
              <a:t>Telefon: +49 176 2429 9632</a:t>
            </a:r>
          </a:p>
          <a:p>
            <a:r>
              <a:rPr lang="de-DE" sz="1100">
                <a:latin typeface="TT Hoves Pro" panose="020B0003020000020203" pitchFamily="34" charset="77"/>
              </a:rPr>
              <a:t>E-Mail: ↘ redaktion@dasneuedab.de</a:t>
            </a:r>
          </a:p>
        </p:txBody>
      </p:sp>
      <p:cxnSp>
        <p:nvCxnSpPr>
          <p:cNvPr id="27" name="Gerade Verbindung 26">
            <a:extLst>
              <a:ext uri="{FF2B5EF4-FFF2-40B4-BE49-F238E27FC236}">
                <a16:creationId xmlns:a16="http://schemas.microsoft.com/office/drawing/2014/main" id="{61D77D2C-5DB0-C019-29ED-34DE44E1F107}"/>
              </a:ext>
            </a:extLst>
          </p:cNvPr>
          <p:cNvCxnSpPr>
            <a:cxnSpLocks/>
          </p:cNvCxnSpPr>
          <p:nvPr/>
        </p:nvCxnSpPr>
        <p:spPr>
          <a:xfrm>
            <a:off x="5076284" y="2602953"/>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id="{6381B20A-C298-B5AF-FA41-F9E290091CB5}"/>
              </a:ext>
            </a:extLst>
          </p:cNvPr>
          <p:cNvSpPr txBox="1"/>
          <p:nvPr/>
        </p:nvSpPr>
        <p:spPr>
          <a:xfrm>
            <a:off x="5076284" y="2711713"/>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Verlag</a:t>
            </a:r>
          </a:p>
        </p:txBody>
      </p:sp>
      <p:cxnSp>
        <p:nvCxnSpPr>
          <p:cNvPr id="29" name="Gerade Verbindung 28">
            <a:extLst>
              <a:ext uri="{FF2B5EF4-FFF2-40B4-BE49-F238E27FC236}">
                <a16:creationId xmlns:a16="http://schemas.microsoft.com/office/drawing/2014/main" id="{0C012002-4C54-4DED-BFE6-7C1FAC782CD2}"/>
              </a:ext>
            </a:extLst>
          </p:cNvPr>
          <p:cNvCxnSpPr>
            <a:cxnSpLocks/>
          </p:cNvCxnSpPr>
          <p:nvPr/>
        </p:nvCxnSpPr>
        <p:spPr>
          <a:xfrm>
            <a:off x="5076284" y="3049354"/>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30" name="Textfeld 29">
            <a:extLst>
              <a:ext uri="{FF2B5EF4-FFF2-40B4-BE49-F238E27FC236}">
                <a16:creationId xmlns:a16="http://schemas.microsoft.com/office/drawing/2014/main" id="{B5BDCCBA-5615-035C-578F-D14E4C68A1E7}"/>
              </a:ext>
            </a:extLst>
          </p:cNvPr>
          <p:cNvSpPr txBox="1"/>
          <p:nvPr/>
        </p:nvSpPr>
        <p:spPr>
          <a:xfrm>
            <a:off x="5076284" y="3087803"/>
            <a:ext cx="4077876" cy="3662541"/>
          </a:xfrm>
          <a:prstGeom prst="rect">
            <a:avLst/>
          </a:prstGeom>
          <a:noFill/>
        </p:spPr>
        <p:txBody>
          <a:bodyPr wrap="square" lIns="0" rIns="0" rtlCol="0">
            <a:spAutoFit/>
          </a:bodyPr>
          <a:lstStyle/>
          <a:p>
            <a:r>
              <a:rPr lang="de-DE" sz="1100" b="1">
                <a:solidFill>
                  <a:schemeClr val="accent1"/>
                </a:solidFill>
                <a:latin typeface="TT Hoves Pro" panose="020B0003020000020203" pitchFamily="34" charset="77"/>
              </a:rPr>
              <a:t>Verlagsleitung </a:t>
            </a:r>
          </a:p>
          <a:p>
            <a:endParaRPr lang="de-DE" sz="400" b="1">
              <a:solidFill>
                <a:schemeClr val="accent1"/>
              </a:solidFill>
              <a:latin typeface="TT Hoves Pro" panose="020B0003020000020203" pitchFamily="34" charset="77"/>
            </a:endParaRPr>
          </a:p>
          <a:p>
            <a:r>
              <a:rPr lang="de-DE" sz="1100" b="1">
                <a:latin typeface="TT Hoves Pro" panose="020B0003020000020203" pitchFamily="34" charset="77"/>
              </a:rPr>
              <a:t>Ulf Reimer</a:t>
            </a:r>
          </a:p>
          <a:p>
            <a:r>
              <a:rPr lang="de-DE" sz="1100">
                <a:latin typeface="TT Hoves Pro" panose="020B0003020000020203" pitchFamily="34" charset="77"/>
              </a:rPr>
              <a:t>Telefon: +49 151 6558 7698</a:t>
            </a:r>
          </a:p>
          <a:p>
            <a:r>
              <a:rPr lang="de-DE" sz="1100">
                <a:latin typeface="TT Hoves Pro" panose="020B0003020000020203" pitchFamily="34" charset="77"/>
              </a:rPr>
              <a:t>E-Mail: ↘ ulf.reimer@vogel.de</a:t>
            </a:r>
          </a:p>
          <a:p>
            <a:endParaRPr lang="de-DE" sz="1100">
              <a:latin typeface="TT Hoves Pro" panose="020B0003020000020203" pitchFamily="34" charset="77"/>
            </a:endParaRPr>
          </a:p>
          <a:p>
            <a:r>
              <a:rPr lang="de-DE" sz="1100" b="1">
                <a:solidFill>
                  <a:schemeClr val="accent1"/>
                </a:solidFill>
                <a:latin typeface="TT Hoves Pro" panose="020B0003020000020203" pitchFamily="34" charset="77"/>
              </a:rPr>
              <a:t>Projektleitung</a:t>
            </a:r>
            <a:r>
              <a:rPr lang="de-DE" sz="1100" b="1">
                <a:latin typeface="TT Hoves Pro" panose="020B0003020000020203" pitchFamily="34" charset="77"/>
              </a:rPr>
              <a:t> </a:t>
            </a:r>
          </a:p>
          <a:p>
            <a:endParaRPr lang="de-DE" sz="400" b="1">
              <a:latin typeface="TT Hoves Pro" panose="020B0003020000020203" pitchFamily="34" charset="77"/>
            </a:endParaRPr>
          </a:p>
          <a:p>
            <a:r>
              <a:rPr lang="de-DE" sz="1100" b="1">
                <a:latin typeface="TT Hoves Pro" panose="020B0003020000020203" pitchFamily="34" charset="77"/>
              </a:rPr>
              <a:t>Ulrike Schonert</a:t>
            </a:r>
          </a:p>
          <a:p>
            <a:r>
              <a:rPr lang="de-DE" sz="1100">
                <a:latin typeface="TT Hoves Pro" panose="020B0003020000020203" pitchFamily="34" charset="77"/>
              </a:rPr>
              <a:t>Telefon: +49 151 5846 6183</a:t>
            </a:r>
          </a:p>
          <a:p>
            <a:r>
              <a:rPr lang="de-DE" sz="1100">
                <a:latin typeface="TT Hoves Pro" panose="020B0003020000020203" pitchFamily="34" charset="77"/>
              </a:rPr>
              <a:t>E-Mail: ↘ ulrike.schonert@vogel.de</a:t>
            </a:r>
          </a:p>
          <a:p>
            <a:endParaRPr lang="de-DE" sz="1100">
              <a:latin typeface="TT Hoves Pro" panose="020B0003020000020203" pitchFamily="34" charset="77"/>
            </a:endParaRPr>
          </a:p>
          <a:p>
            <a:r>
              <a:rPr lang="de-DE" sz="1100" b="1">
                <a:solidFill>
                  <a:schemeClr val="accent1"/>
                </a:solidFill>
                <a:latin typeface="TT Hoves Pro" panose="020B0003020000020203" pitchFamily="34" charset="77"/>
              </a:rPr>
              <a:t>Vermarktungsleitung</a:t>
            </a:r>
            <a:r>
              <a:rPr lang="de-DE" sz="1100" b="1">
                <a:latin typeface="TT Hoves Pro" panose="020B0003020000020203" pitchFamily="34" charset="77"/>
              </a:rPr>
              <a:t> </a:t>
            </a:r>
          </a:p>
          <a:p>
            <a:endParaRPr lang="de-DE" sz="400" b="1">
              <a:latin typeface="TT Hoves Pro" panose="020B0003020000020203" pitchFamily="34" charset="77"/>
            </a:endParaRPr>
          </a:p>
          <a:p>
            <a:r>
              <a:rPr lang="de-DE" sz="1100" b="1">
                <a:latin typeface="TT Hoves Pro" panose="020B0003020000020203" pitchFamily="34" charset="77"/>
              </a:rPr>
              <a:t>Dagmar Schaafs</a:t>
            </a:r>
          </a:p>
          <a:p>
            <a:r>
              <a:rPr lang="de-DE" sz="1100">
                <a:latin typeface="TT Hoves Pro" panose="020B0003020000020203" pitchFamily="34" charset="77"/>
              </a:rPr>
              <a:t>Telefon: +49 151 1465 9437</a:t>
            </a:r>
          </a:p>
          <a:p>
            <a:r>
              <a:rPr lang="de-DE" sz="1100">
                <a:latin typeface="TT Hoves Pro" panose="020B0003020000020203" pitchFamily="34" charset="77"/>
              </a:rPr>
              <a:t>E-Mail: ↘ dagmar.schaafs@vogel.de</a:t>
            </a:r>
          </a:p>
          <a:p>
            <a:endParaRPr lang="de-DE" sz="1100">
              <a:latin typeface="TT Hoves Pro" panose="020B0003020000020203" pitchFamily="34" charset="77"/>
            </a:endParaRPr>
          </a:p>
          <a:p>
            <a:endParaRPr lang="de-DE" sz="1100">
              <a:latin typeface="TT Hoves Pro" panose="020B0003020000020203" pitchFamily="34" charset="77"/>
            </a:endParaRPr>
          </a:p>
          <a:p>
            <a:endParaRPr lang="de-DE" sz="1100">
              <a:latin typeface="TT Hoves Pro" panose="020B0003020000020203" pitchFamily="34" charset="77"/>
            </a:endParaRPr>
          </a:p>
          <a:p>
            <a:endParaRPr lang="de-DE" sz="1100">
              <a:latin typeface="TT Hoves Pro" panose="020B0003020000020203" pitchFamily="34" charset="77"/>
            </a:endParaRPr>
          </a:p>
          <a:p>
            <a:endParaRPr lang="de-DE" sz="1100">
              <a:latin typeface="TT Hoves Pro" panose="020B0003020000020203" pitchFamily="34" charset="77"/>
            </a:endParaRPr>
          </a:p>
          <a:p>
            <a:endParaRPr lang="de-DE" sz="1100">
              <a:solidFill>
                <a:srgbClr val="FF0000"/>
              </a:solidFill>
              <a:latin typeface="TT Hoves Pro" panose="020B0003020000020203" pitchFamily="34" charset="77"/>
            </a:endParaRPr>
          </a:p>
        </p:txBody>
      </p:sp>
      <p:sp>
        <p:nvSpPr>
          <p:cNvPr id="2" name="Textfeld 1">
            <a:extLst>
              <a:ext uri="{FF2B5EF4-FFF2-40B4-BE49-F238E27FC236}">
                <a16:creationId xmlns:a16="http://schemas.microsoft.com/office/drawing/2014/main" id="{233C08D1-9D30-9375-F857-B4989CCE752D}"/>
              </a:ext>
            </a:extLst>
          </p:cNvPr>
          <p:cNvSpPr txBox="1"/>
          <p:nvPr/>
        </p:nvSpPr>
        <p:spPr>
          <a:xfrm>
            <a:off x="5076284" y="5886693"/>
            <a:ext cx="4665784" cy="1015663"/>
          </a:xfrm>
          <a:prstGeom prst="rect">
            <a:avLst/>
          </a:prstGeom>
          <a:solidFill>
            <a:schemeClr val="accent5"/>
          </a:solidFill>
          <a:ln w="19050">
            <a:solidFill>
              <a:schemeClr val="bg1"/>
            </a:solidFill>
          </a:ln>
        </p:spPr>
        <p:txBody>
          <a:bodyPr wrap="square" lIns="91440" tIns="45720" rIns="91440" bIns="45720" anchor="t">
            <a:spAutoFit/>
          </a:bodyPr>
          <a:lstStyle/>
          <a:p>
            <a:r>
              <a:rPr lang="de-DE" sz="1000" b="1" dirty="0">
                <a:solidFill>
                  <a:schemeClr val="bg1"/>
                </a:solidFill>
                <a:latin typeface="TT Hoves Pro" panose="020B0604020202020204" charset="0"/>
              </a:rPr>
              <a:t>Zahlungsbedingungen:</a:t>
            </a:r>
          </a:p>
          <a:p>
            <a:r>
              <a:rPr lang="de-DE" sz="1000" dirty="0">
                <a:solidFill>
                  <a:schemeClr val="bg1"/>
                </a:solidFill>
                <a:latin typeface="TT Hoves Pro" panose="020B0604020202020204" charset="0"/>
              </a:rPr>
              <a:t>Innerhalb von 8 Tagen mit 2% Skonto</a:t>
            </a:r>
          </a:p>
          <a:p>
            <a:r>
              <a:rPr lang="de-DE" sz="1000" dirty="0">
                <a:solidFill>
                  <a:schemeClr val="bg1"/>
                </a:solidFill>
                <a:latin typeface="TT Hoves Pro" panose="020B0604020202020204" charset="0"/>
              </a:rPr>
              <a:t>Innerhalb von 14 Tagen rein netto</a:t>
            </a:r>
          </a:p>
          <a:p>
            <a:r>
              <a:rPr lang="de-DE" sz="1000" dirty="0" err="1">
                <a:solidFill>
                  <a:schemeClr val="bg1"/>
                </a:solidFill>
                <a:latin typeface="TT Hoves Pro" panose="020B0604020202020204" charset="0"/>
              </a:rPr>
              <a:t>Ust-Ident.Nr</a:t>
            </a:r>
            <a:r>
              <a:rPr lang="de-DE" sz="1000" dirty="0">
                <a:solidFill>
                  <a:schemeClr val="bg1"/>
                </a:solidFill>
                <a:latin typeface="TT Hoves Pro" panose="020B0604020202020204" charset="0"/>
              </a:rPr>
              <a:t>. DE282860218</a:t>
            </a:r>
          </a:p>
          <a:p>
            <a:endParaRPr lang="de-DE" sz="1000" dirty="0">
              <a:solidFill>
                <a:schemeClr val="bg1"/>
              </a:solidFill>
              <a:latin typeface="TT Hoves Pro" panose="020B0604020202020204" charset="0"/>
            </a:endParaRPr>
          </a:p>
          <a:p>
            <a:r>
              <a:rPr lang="de-DE" sz="1000">
                <a:solidFill>
                  <a:schemeClr val="bg1"/>
                </a:solidFill>
                <a:latin typeface="TT Hoves Pro" panose="020B0604020202020204" charset="0"/>
              </a:rPr>
              <a:t>Bitte beachten Sie die AGBs auf </a:t>
            </a:r>
            <a:r>
              <a:rPr lang="de-DE" sz="1000" dirty="0">
                <a:solidFill>
                  <a:schemeClr val="bg1"/>
                </a:solidFill>
                <a:latin typeface="TT Hoves Pro" panose="020B0604020202020204" charset="0"/>
              </a:rPr>
              <a:t>der Website dabonline.de</a:t>
            </a:r>
          </a:p>
        </p:txBody>
      </p:sp>
      <p:sp>
        <p:nvSpPr>
          <p:cNvPr id="3" name="Textfeld 2">
            <a:extLst>
              <a:ext uri="{FF2B5EF4-FFF2-40B4-BE49-F238E27FC236}">
                <a16:creationId xmlns:a16="http://schemas.microsoft.com/office/drawing/2014/main" id="{FEDD4C8B-F122-D6EF-CDFA-988B54567E19}"/>
              </a:ext>
            </a:extLst>
          </p:cNvPr>
          <p:cNvSpPr txBox="1"/>
          <p:nvPr/>
        </p:nvSpPr>
        <p:spPr>
          <a:xfrm>
            <a:off x="7294779" y="5886693"/>
            <a:ext cx="3842239" cy="707886"/>
          </a:xfrm>
          <a:prstGeom prst="rect">
            <a:avLst/>
          </a:prstGeom>
          <a:noFill/>
        </p:spPr>
        <p:txBody>
          <a:bodyPr wrap="square" rtlCol="0">
            <a:spAutoFit/>
          </a:bodyPr>
          <a:lstStyle/>
          <a:p>
            <a:r>
              <a:rPr lang="de-DE" sz="1000" b="1" dirty="0">
                <a:solidFill>
                  <a:schemeClr val="bg1"/>
                </a:solidFill>
                <a:latin typeface="TT Hoves Pro" panose="020B0604020202020204" charset="0"/>
              </a:rPr>
              <a:t>Bankverbindung:</a:t>
            </a:r>
          </a:p>
          <a:p>
            <a:r>
              <a:rPr lang="de-DE" sz="1000" dirty="0">
                <a:solidFill>
                  <a:schemeClr val="bg1"/>
                </a:solidFill>
                <a:latin typeface="TT Hoves Pro" panose="020B0604020202020204" charset="0"/>
              </a:rPr>
              <a:t>Commerzbank Würzburg</a:t>
            </a:r>
          </a:p>
          <a:p>
            <a:r>
              <a:rPr lang="de-DE" sz="1000" dirty="0">
                <a:solidFill>
                  <a:schemeClr val="bg1"/>
                </a:solidFill>
                <a:latin typeface="TT Hoves Pro" panose="020B0604020202020204" charset="0"/>
              </a:rPr>
              <a:t>IBAN: DE04 7904 0047 0689 0735 00</a:t>
            </a:r>
            <a:r>
              <a:rPr lang="de-DE" sz="1000" dirty="0">
                <a:solidFill>
                  <a:schemeClr val="bg1"/>
                </a:solidFill>
                <a:latin typeface="TT Hoves Pro" panose="020B0604020202020204" charset="0"/>
                <a:ea typeface="+mn-lt"/>
                <a:cs typeface="+mn-lt"/>
              </a:rPr>
              <a:t> </a:t>
            </a:r>
          </a:p>
          <a:p>
            <a:r>
              <a:rPr lang="de-DE" sz="1000" dirty="0">
                <a:solidFill>
                  <a:schemeClr val="bg1"/>
                </a:solidFill>
                <a:latin typeface="TT Hoves Pro" panose="020B0604020202020204" charset="0"/>
              </a:rPr>
              <a:t>Swift Code/BIC: COBADEFF790</a:t>
            </a:r>
          </a:p>
        </p:txBody>
      </p:sp>
      <p:pic>
        <p:nvPicPr>
          <p:cNvPr id="4" name="Grafik 3">
            <a:extLst>
              <a:ext uri="{FF2B5EF4-FFF2-40B4-BE49-F238E27FC236}">
                <a16:creationId xmlns:a16="http://schemas.microsoft.com/office/drawing/2014/main" id="{F4F91463-EE9C-ABBE-045C-4B6FEADEF1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5" name="Textfeld 4">
            <a:extLst>
              <a:ext uri="{FF2B5EF4-FFF2-40B4-BE49-F238E27FC236}">
                <a16:creationId xmlns:a16="http://schemas.microsoft.com/office/drawing/2014/main" id="{8D58E3F4-D2BE-DCDD-0E20-F23337B777EF}"/>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48378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ECB7E-77B9-9965-6F5D-409CB6DBFA3E}"/>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B928058E-A3F6-B527-0517-C311199C219D}"/>
              </a:ext>
            </a:extLst>
          </p:cNvPr>
          <p:cNvSpPr txBox="1"/>
          <p:nvPr/>
        </p:nvSpPr>
        <p:spPr>
          <a:xfrm>
            <a:off x="483964" y="1320800"/>
            <a:ext cx="2571217" cy="707886"/>
          </a:xfrm>
          <a:prstGeom prst="rect">
            <a:avLst/>
          </a:prstGeom>
          <a:noFill/>
        </p:spPr>
        <p:txBody>
          <a:bodyPr wrap="none" lIns="0" rIns="0" rtlCol="0">
            <a:spAutoFit/>
          </a:bodyPr>
          <a:lstStyle/>
          <a:p>
            <a:r>
              <a:rPr lang="de-DE" sz="2000" b="1">
                <a:latin typeface="TT Hoves Pro" panose="020B0003020000020203" pitchFamily="34" charset="77"/>
              </a:rPr>
              <a:t>Auflagen- und</a:t>
            </a:r>
          </a:p>
          <a:p>
            <a:r>
              <a:rPr lang="de-DE" sz="2000" b="1">
                <a:latin typeface="TT Hoves Pro" panose="020B0003020000020203" pitchFamily="34" charset="77"/>
              </a:rPr>
              <a:t>Verbreitungsanalyse</a:t>
            </a:r>
          </a:p>
        </p:txBody>
      </p:sp>
      <p:sp>
        <p:nvSpPr>
          <p:cNvPr id="6" name="Textfeld 5">
            <a:extLst>
              <a:ext uri="{FF2B5EF4-FFF2-40B4-BE49-F238E27FC236}">
                <a16:creationId xmlns:a16="http://schemas.microsoft.com/office/drawing/2014/main" id="{3E1F40F9-4F38-A10E-4D59-073E41FB6B36}"/>
              </a:ext>
            </a:extLst>
          </p:cNvPr>
          <p:cNvSpPr txBox="1"/>
          <p:nvPr/>
        </p:nvSpPr>
        <p:spPr>
          <a:xfrm>
            <a:off x="483964" y="259467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Auflagenkontrolle</a:t>
            </a:r>
          </a:p>
        </p:txBody>
      </p:sp>
      <p:sp>
        <p:nvSpPr>
          <p:cNvPr id="7" name="Textfeld 6">
            <a:extLst>
              <a:ext uri="{FF2B5EF4-FFF2-40B4-BE49-F238E27FC236}">
                <a16:creationId xmlns:a16="http://schemas.microsoft.com/office/drawing/2014/main" id="{C6832D5A-5E53-1FCB-196F-AA6C8FE056B2}"/>
              </a:ext>
            </a:extLst>
          </p:cNvPr>
          <p:cNvSpPr txBox="1"/>
          <p:nvPr/>
        </p:nvSpPr>
        <p:spPr>
          <a:xfrm>
            <a:off x="483964" y="3359350"/>
            <a:ext cx="2889156" cy="600164"/>
          </a:xfrm>
          <a:prstGeom prst="rect">
            <a:avLst/>
          </a:prstGeom>
          <a:noFill/>
        </p:spPr>
        <p:txBody>
          <a:bodyPr wrap="square" lIns="0" rIns="0" rtlCol="0">
            <a:spAutoFit/>
          </a:bodyPr>
          <a:lstStyle/>
          <a:p>
            <a:r>
              <a:rPr lang="de-DE" sz="1100">
                <a:latin typeface="TT Hoves Pro" panose="020B0003020000020203" pitchFamily="34" charset="77"/>
              </a:rPr>
              <a:t>Exemplare pro Ausgabe im Durchschnitt </a:t>
            </a:r>
            <a:br>
              <a:rPr lang="de-DE" sz="1100">
                <a:latin typeface="TT Hoves Pro" panose="020B0003020000020203" pitchFamily="34" charset="77"/>
              </a:rPr>
            </a:br>
            <a:r>
              <a:rPr lang="de-DE" sz="1100">
                <a:latin typeface="TT Hoves Pro" panose="020B0003020000020203" pitchFamily="34" charset="77"/>
              </a:rPr>
              <a:t>für das zweite Quartal 2025 vom 1. April bis </a:t>
            </a:r>
            <a:br>
              <a:rPr lang="de-DE" sz="1100">
                <a:latin typeface="TT Hoves Pro" panose="020B0003020000020203" pitchFamily="34" charset="77"/>
              </a:rPr>
            </a:br>
            <a:r>
              <a:rPr lang="de-DE" sz="1100">
                <a:latin typeface="TT Hoves Pro" panose="020B0003020000020203" pitchFamily="34" charset="77"/>
              </a:rPr>
              <a:t>30. Juni 2025</a:t>
            </a:r>
          </a:p>
        </p:txBody>
      </p:sp>
      <p:cxnSp>
        <p:nvCxnSpPr>
          <p:cNvPr id="8" name="Gerade Verbindung 7">
            <a:extLst>
              <a:ext uri="{FF2B5EF4-FFF2-40B4-BE49-F238E27FC236}">
                <a16:creationId xmlns:a16="http://schemas.microsoft.com/office/drawing/2014/main" id="{C79BE910-F37D-F773-B546-2D96C7746E99}"/>
              </a:ext>
            </a:extLst>
          </p:cNvPr>
          <p:cNvCxnSpPr>
            <a:cxnSpLocks/>
          </p:cNvCxnSpPr>
          <p:nvPr/>
        </p:nvCxnSpPr>
        <p:spPr>
          <a:xfrm>
            <a:off x="483964" y="2912309"/>
            <a:ext cx="28891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A30C1579-3488-54D9-889A-5ABE4F284869}"/>
              </a:ext>
            </a:extLst>
          </p:cNvPr>
          <p:cNvSpPr txBox="1"/>
          <p:nvPr/>
        </p:nvSpPr>
        <p:spPr>
          <a:xfrm>
            <a:off x="483964" y="298075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Auflagenanalyse</a:t>
            </a:r>
          </a:p>
        </p:txBody>
      </p:sp>
      <p:cxnSp>
        <p:nvCxnSpPr>
          <p:cNvPr id="11" name="Gerade Verbindung 10">
            <a:extLst>
              <a:ext uri="{FF2B5EF4-FFF2-40B4-BE49-F238E27FC236}">
                <a16:creationId xmlns:a16="http://schemas.microsoft.com/office/drawing/2014/main" id="{6623469B-B229-79B1-4432-08091ACA06B4}"/>
              </a:ext>
            </a:extLst>
          </p:cNvPr>
          <p:cNvCxnSpPr>
            <a:cxnSpLocks/>
          </p:cNvCxnSpPr>
          <p:nvPr/>
        </p:nvCxnSpPr>
        <p:spPr>
          <a:xfrm>
            <a:off x="483964" y="3298389"/>
            <a:ext cx="28891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2" name="Gerade Verbindung 11">
            <a:extLst>
              <a:ext uri="{FF2B5EF4-FFF2-40B4-BE49-F238E27FC236}">
                <a16:creationId xmlns:a16="http://schemas.microsoft.com/office/drawing/2014/main" id="{79706D95-C67A-E9E9-B145-5DA257229BA3}"/>
              </a:ext>
            </a:extLst>
          </p:cNvPr>
          <p:cNvCxnSpPr>
            <a:cxnSpLocks/>
          </p:cNvCxnSpPr>
          <p:nvPr/>
        </p:nvCxnSpPr>
        <p:spPr>
          <a:xfrm>
            <a:off x="483964" y="4009589"/>
            <a:ext cx="28891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B17DFED6-DCF5-4F5F-67EC-A4E08A203673}"/>
              </a:ext>
            </a:extLst>
          </p:cNvPr>
          <p:cNvSpPr txBox="1"/>
          <p:nvPr/>
        </p:nvSpPr>
        <p:spPr>
          <a:xfrm>
            <a:off x="483964" y="407803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Verbreitete Auflage</a:t>
            </a:r>
          </a:p>
        </p:txBody>
      </p:sp>
      <p:cxnSp>
        <p:nvCxnSpPr>
          <p:cNvPr id="14" name="Gerade Verbindung 13">
            <a:extLst>
              <a:ext uri="{FF2B5EF4-FFF2-40B4-BE49-F238E27FC236}">
                <a16:creationId xmlns:a16="http://schemas.microsoft.com/office/drawing/2014/main" id="{21487E6F-2B8D-840D-7ECD-C919EC834BF6}"/>
              </a:ext>
            </a:extLst>
          </p:cNvPr>
          <p:cNvCxnSpPr>
            <a:cxnSpLocks/>
          </p:cNvCxnSpPr>
          <p:nvPr/>
        </p:nvCxnSpPr>
        <p:spPr>
          <a:xfrm>
            <a:off x="483964" y="4395669"/>
            <a:ext cx="288915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5" name="Textfeld 14">
            <a:extLst>
              <a:ext uri="{FF2B5EF4-FFF2-40B4-BE49-F238E27FC236}">
                <a16:creationId xmlns:a16="http://schemas.microsoft.com/office/drawing/2014/main" id="{B8D99902-CDEA-D9C6-4894-6595DB73645F}"/>
              </a:ext>
            </a:extLst>
          </p:cNvPr>
          <p:cNvSpPr txBox="1"/>
          <p:nvPr/>
        </p:nvSpPr>
        <p:spPr>
          <a:xfrm>
            <a:off x="483964" y="4466790"/>
            <a:ext cx="1324516" cy="1446550"/>
          </a:xfrm>
          <a:prstGeom prst="rect">
            <a:avLst/>
          </a:prstGeom>
          <a:noFill/>
        </p:spPr>
        <p:txBody>
          <a:bodyPr wrap="square" lIns="0" rIns="0" rtlCol="0">
            <a:spAutoFit/>
          </a:bodyPr>
          <a:lstStyle/>
          <a:p>
            <a:r>
              <a:rPr lang="de-DE" sz="1100">
                <a:latin typeface="TT Hoves Pro" panose="020B0003020000020203" pitchFamily="34" charset="77"/>
              </a:rPr>
              <a:t>Gesamtausgabe</a:t>
            </a:r>
          </a:p>
          <a:p>
            <a:r>
              <a:rPr lang="de-DE" sz="1100">
                <a:latin typeface="TT Hoves Pro" panose="020B0003020000020203" pitchFamily="34" charset="77"/>
              </a:rPr>
              <a:t>Baden-Württemberg</a:t>
            </a:r>
          </a:p>
          <a:p>
            <a:r>
              <a:rPr lang="de-DE" sz="1100">
                <a:latin typeface="TT Hoves Pro" panose="020B0003020000020203" pitchFamily="34" charset="77"/>
              </a:rPr>
              <a:t>Bayern</a:t>
            </a:r>
          </a:p>
          <a:p>
            <a:r>
              <a:rPr lang="de-DE" sz="1100">
                <a:latin typeface="TT Hoves Pro" panose="020B0003020000020203" pitchFamily="34" charset="77"/>
              </a:rPr>
              <a:t>Nord 1</a:t>
            </a:r>
          </a:p>
          <a:p>
            <a:r>
              <a:rPr lang="de-DE" sz="1100">
                <a:latin typeface="TT Hoves Pro" panose="020B0003020000020203" pitchFamily="34" charset="77"/>
              </a:rPr>
              <a:t>Nord 2</a:t>
            </a:r>
          </a:p>
          <a:p>
            <a:r>
              <a:rPr lang="de-DE" sz="1100">
                <a:latin typeface="TT Hoves Pro" panose="020B0003020000020203" pitchFamily="34" charset="77"/>
              </a:rPr>
              <a:t>Nordrhein-Westfalen</a:t>
            </a:r>
          </a:p>
          <a:p>
            <a:r>
              <a:rPr lang="de-DE" sz="1100">
                <a:latin typeface="TT Hoves Pro" panose="020B0003020000020203" pitchFamily="34" charset="77"/>
              </a:rPr>
              <a:t>Ost</a:t>
            </a:r>
          </a:p>
          <a:p>
            <a:r>
              <a:rPr lang="de-DE" sz="1100">
                <a:latin typeface="TT Hoves Pro" panose="020B0003020000020203" pitchFamily="34" charset="77"/>
              </a:rPr>
              <a:t>Südwest</a:t>
            </a:r>
          </a:p>
        </p:txBody>
      </p:sp>
      <p:sp>
        <p:nvSpPr>
          <p:cNvPr id="16" name="Textfeld 15">
            <a:extLst>
              <a:ext uri="{FF2B5EF4-FFF2-40B4-BE49-F238E27FC236}">
                <a16:creationId xmlns:a16="http://schemas.microsoft.com/office/drawing/2014/main" id="{74420782-A9FC-301D-CBAA-AD735A33F935}"/>
              </a:ext>
            </a:extLst>
          </p:cNvPr>
          <p:cNvSpPr txBox="1"/>
          <p:nvPr/>
        </p:nvSpPr>
        <p:spPr>
          <a:xfrm>
            <a:off x="2048604" y="4466790"/>
            <a:ext cx="1324516" cy="1446550"/>
          </a:xfrm>
          <a:prstGeom prst="rect">
            <a:avLst/>
          </a:prstGeom>
          <a:noFill/>
        </p:spPr>
        <p:txBody>
          <a:bodyPr wrap="square" lIns="0" rIns="0" rtlCol="0">
            <a:spAutoFit/>
          </a:bodyPr>
          <a:lstStyle/>
          <a:p>
            <a:pPr algn="r"/>
            <a:r>
              <a:rPr lang="de-DE" sz="1100">
                <a:latin typeface="TT Hoves Pro" panose="020B0003020000020203" pitchFamily="34" charset="77"/>
              </a:rPr>
              <a:t>139.791</a:t>
            </a:r>
          </a:p>
          <a:p>
            <a:pPr algn="r"/>
            <a:r>
              <a:rPr lang="de-DE" sz="1100">
                <a:latin typeface="TT Hoves Pro" panose="020B0003020000020203" pitchFamily="34" charset="77"/>
              </a:rPr>
              <a:t>25.268</a:t>
            </a:r>
          </a:p>
          <a:p>
            <a:pPr algn="r"/>
            <a:r>
              <a:rPr lang="de-DE" sz="1100">
                <a:latin typeface="TT Hoves Pro" panose="020B0003020000020203" pitchFamily="34" charset="77"/>
              </a:rPr>
              <a:t>26.244</a:t>
            </a:r>
          </a:p>
          <a:p>
            <a:pPr algn="r"/>
            <a:r>
              <a:rPr lang="de-DE" sz="1100">
                <a:latin typeface="TT Hoves Pro" panose="020B0003020000020203" pitchFamily="34" charset="77"/>
              </a:rPr>
              <a:t>7.842</a:t>
            </a:r>
          </a:p>
          <a:p>
            <a:pPr algn="r"/>
            <a:r>
              <a:rPr lang="de-DE" sz="1100">
                <a:latin typeface="TT Hoves Pro" panose="020B0003020000020203" pitchFamily="34" charset="77"/>
              </a:rPr>
              <a:t>11.636</a:t>
            </a:r>
          </a:p>
          <a:p>
            <a:pPr algn="r"/>
            <a:r>
              <a:rPr lang="de-DE" sz="1100">
                <a:latin typeface="TT Hoves Pro" panose="020B0003020000020203" pitchFamily="34" charset="77"/>
              </a:rPr>
              <a:t>32.144</a:t>
            </a:r>
          </a:p>
          <a:p>
            <a:pPr algn="r"/>
            <a:r>
              <a:rPr lang="de-DE" sz="1100">
                <a:latin typeface="TT Hoves Pro" panose="020B0003020000020203" pitchFamily="34" charset="77"/>
              </a:rPr>
              <a:t>18.306</a:t>
            </a:r>
          </a:p>
          <a:p>
            <a:pPr algn="r"/>
            <a:r>
              <a:rPr lang="de-DE" sz="1100">
                <a:latin typeface="TT Hoves Pro" panose="020B0003020000020203" pitchFamily="34" charset="77"/>
              </a:rPr>
              <a:t>18.352</a:t>
            </a:r>
          </a:p>
        </p:txBody>
      </p:sp>
      <p:sp>
        <p:nvSpPr>
          <p:cNvPr id="17" name="Textfeld 16">
            <a:extLst>
              <a:ext uri="{FF2B5EF4-FFF2-40B4-BE49-F238E27FC236}">
                <a16:creationId xmlns:a16="http://schemas.microsoft.com/office/drawing/2014/main" id="{877F9B8C-20D3-AACC-247D-070CAC62A918}"/>
              </a:ext>
            </a:extLst>
          </p:cNvPr>
          <p:cNvSpPr txBox="1"/>
          <p:nvPr/>
        </p:nvSpPr>
        <p:spPr>
          <a:xfrm>
            <a:off x="483964" y="6041590"/>
            <a:ext cx="1639476" cy="430887"/>
          </a:xfrm>
          <a:prstGeom prst="rect">
            <a:avLst/>
          </a:prstGeom>
          <a:noFill/>
        </p:spPr>
        <p:txBody>
          <a:bodyPr wrap="square" lIns="0" rIns="0" rtlCol="0">
            <a:spAutoFit/>
          </a:bodyPr>
          <a:lstStyle/>
          <a:p>
            <a:r>
              <a:rPr lang="de-DE" sz="1100" b="1">
                <a:solidFill>
                  <a:schemeClr val="accent4"/>
                </a:solidFill>
                <a:latin typeface="TT Hoves Pro" panose="020B0003020000020203" pitchFamily="34" charset="77"/>
              </a:rPr>
              <a:t>Abonnement-Auflage</a:t>
            </a:r>
          </a:p>
          <a:p>
            <a:r>
              <a:rPr lang="de-DE" sz="1100" b="1">
                <a:solidFill>
                  <a:schemeClr val="accent4"/>
                </a:solidFill>
                <a:latin typeface="TT Hoves Pro" panose="020B0003020000020203" pitchFamily="34" charset="77"/>
              </a:rPr>
              <a:t>(Mitgliederstücke)</a:t>
            </a:r>
          </a:p>
        </p:txBody>
      </p:sp>
      <p:sp>
        <p:nvSpPr>
          <p:cNvPr id="18" name="Textfeld 17">
            <a:extLst>
              <a:ext uri="{FF2B5EF4-FFF2-40B4-BE49-F238E27FC236}">
                <a16:creationId xmlns:a16="http://schemas.microsoft.com/office/drawing/2014/main" id="{4F1AD00D-0E59-35E8-8585-F3533B9196D5}"/>
              </a:ext>
            </a:extLst>
          </p:cNvPr>
          <p:cNvSpPr txBox="1"/>
          <p:nvPr/>
        </p:nvSpPr>
        <p:spPr>
          <a:xfrm>
            <a:off x="483964" y="6498790"/>
            <a:ext cx="1639476" cy="261610"/>
          </a:xfrm>
          <a:prstGeom prst="rect">
            <a:avLst/>
          </a:prstGeom>
          <a:noFill/>
        </p:spPr>
        <p:txBody>
          <a:bodyPr wrap="square" lIns="0" rIns="0" rtlCol="0">
            <a:spAutoFit/>
          </a:bodyPr>
          <a:lstStyle/>
          <a:p>
            <a:r>
              <a:rPr lang="de-DE" sz="1100" b="1">
                <a:solidFill>
                  <a:schemeClr val="accent4"/>
                </a:solidFill>
                <a:latin typeface="TT Hoves Pro" panose="020B0003020000020203" pitchFamily="34" charset="77"/>
              </a:rPr>
              <a:t>Freistücke</a:t>
            </a:r>
          </a:p>
        </p:txBody>
      </p:sp>
      <p:sp>
        <p:nvSpPr>
          <p:cNvPr id="19" name="Textfeld 18">
            <a:extLst>
              <a:ext uri="{FF2B5EF4-FFF2-40B4-BE49-F238E27FC236}">
                <a16:creationId xmlns:a16="http://schemas.microsoft.com/office/drawing/2014/main" id="{BC10BC50-65F8-C39F-BD92-C4C89FD0AC03}"/>
              </a:ext>
            </a:extLst>
          </p:cNvPr>
          <p:cNvSpPr txBox="1"/>
          <p:nvPr/>
        </p:nvSpPr>
        <p:spPr>
          <a:xfrm>
            <a:off x="2048604" y="6210867"/>
            <a:ext cx="1324516" cy="261610"/>
          </a:xfrm>
          <a:prstGeom prst="rect">
            <a:avLst/>
          </a:prstGeom>
          <a:noFill/>
        </p:spPr>
        <p:txBody>
          <a:bodyPr wrap="square" lIns="0" rIns="0" rtlCol="0">
            <a:spAutoFit/>
          </a:bodyPr>
          <a:lstStyle/>
          <a:p>
            <a:pPr algn="r"/>
            <a:r>
              <a:rPr lang="de-DE" sz="1100">
                <a:latin typeface="TT Hoves Pro" panose="020B0003020000020203" pitchFamily="34" charset="77"/>
              </a:rPr>
              <a:t>138.701</a:t>
            </a:r>
          </a:p>
        </p:txBody>
      </p:sp>
      <p:sp>
        <p:nvSpPr>
          <p:cNvPr id="20" name="Textfeld 19">
            <a:extLst>
              <a:ext uri="{FF2B5EF4-FFF2-40B4-BE49-F238E27FC236}">
                <a16:creationId xmlns:a16="http://schemas.microsoft.com/office/drawing/2014/main" id="{CB7722E0-95F4-E397-F97E-C8F15BA8E3C6}"/>
              </a:ext>
            </a:extLst>
          </p:cNvPr>
          <p:cNvSpPr txBox="1"/>
          <p:nvPr/>
        </p:nvSpPr>
        <p:spPr>
          <a:xfrm>
            <a:off x="2048604" y="6475027"/>
            <a:ext cx="1324516" cy="261610"/>
          </a:xfrm>
          <a:prstGeom prst="rect">
            <a:avLst/>
          </a:prstGeom>
          <a:noFill/>
        </p:spPr>
        <p:txBody>
          <a:bodyPr wrap="square" lIns="0" rIns="0" rtlCol="0">
            <a:spAutoFit/>
          </a:bodyPr>
          <a:lstStyle/>
          <a:p>
            <a:pPr algn="r"/>
            <a:r>
              <a:rPr lang="de-DE" sz="1100">
                <a:latin typeface="TT Hoves Pro" panose="020B0003020000020203" pitchFamily="34" charset="77"/>
              </a:rPr>
              <a:t>1.090</a:t>
            </a:r>
          </a:p>
        </p:txBody>
      </p:sp>
      <p:pic>
        <p:nvPicPr>
          <p:cNvPr id="21" name="Grafik 20" descr="Ein Bild, das Text, Karte enthält.&#10;&#10;KI-generierte Inhalte können fehlerhaft sein.">
            <a:extLst>
              <a:ext uri="{FF2B5EF4-FFF2-40B4-BE49-F238E27FC236}">
                <a16:creationId xmlns:a16="http://schemas.microsoft.com/office/drawing/2014/main" id="{BAF9D94F-66F7-2428-6FD5-6C2AD7020851}"/>
              </a:ext>
            </a:extLst>
          </p:cNvPr>
          <p:cNvPicPr>
            <a:picLocks noChangeAspect="1"/>
          </p:cNvPicPr>
          <p:nvPr/>
        </p:nvPicPr>
        <p:blipFill>
          <a:blip r:embed="rId3">
            <a:extLst>
              <a:ext uri="{28A0092B-C50C-407E-A947-70E740481C1C}">
                <a14:useLocalDpi xmlns:a14="http://schemas.microsoft.com/office/drawing/2010/main" val="0"/>
              </a:ext>
            </a:extLst>
          </a:blip>
          <a:srcRect l="25729" t="32420" r="70379" b="60203"/>
          <a:stretch>
            <a:fillRect/>
          </a:stretch>
        </p:blipFill>
        <p:spPr>
          <a:xfrm>
            <a:off x="3003644" y="2458179"/>
            <a:ext cx="379636" cy="441084"/>
          </a:xfrm>
          <a:prstGeom prst="rect">
            <a:avLst/>
          </a:prstGeom>
        </p:spPr>
      </p:pic>
      <p:sp>
        <p:nvSpPr>
          <p:cNvPr id="22" name="Textfeld 21">
            <a:extLst>
              <a:ext uri="{FF2B5EF4-FFF2-40B4-BE49-F238E27FC236}">
                <a16:creationId xmlns:a16="http://schemas.microsoft.com/office/drawing/2014/main" id="{896113ED-D396-3C98-8376-E7F93CA60C4A}"/>
              </a:ext>
            </a:extLst>
          </p:cNvPr>
          <p:cNvSpPr txBox="1"/>
          <p:nvPr/>
        </p:nvSpPr>
        <p:spPr>
          <a:xfrm>
            <a:off x="3974377" y="5731282"/>
            <a:ext cx="6310723" cy="938719"/>
          </a:xfrm>
          <a:prstGeom prst="rect">
            <a:avLst/>
          </a:prstGeom>
          <a:noFill/>
        </p:spPr>
        <p:txBody>
          <a:bodyPr wrap="square" lIns="0" rIns="0" rtlCol="0">
            <a:spAutoFit/>
          </a:bodyPr>
          <a:lstStyle/>
          <a:p>
            <a:r>
              <a:rPr lang="de-DE" sz="1100">
                <a:latin typeface="TT Hoves Pro" panose="020B0003020000020203" pitchFamily="34" charset="77"/>
              </a:rPr>
              <a:t>Das DAB erscheint deutschlandweit zukünftig mit </a:t>
            </a:r>
            <a:r>
              <a:rPr lang="de-DE" sz="1100" b="1">
                <a:latin typeface="TT Hoves Pro" panose="020B0003020000020203" pitchFamily="34" charset="77"/>
              </a:rPr>
              <a:t>acht Regionalausgaben</a:t>
            </a:r>
            <a:r>
              <a:rPr lang="de-DE" sz="1100">
                <a:latin typeface="TT Hoves Pro" panose="020B0003020000020203" pitchFamily="34" charset="77"/>
              </a:rPr>
              <a:t>. ­Darin jeweils die aktuellsten Nachrichten und Reportagen aus den 16 Kammerbezirken.</a:t>
            </a:r>
            <a:br>
              <a:rPr lang="de-DE" sz="1100">
                <a:latin typeface="TT Hoves Pro" panose="020B0003020000020203" pitchFamily="34" charset="77"/>
              </a:rPr>
            </a:br>
            <a:endParaRPr lang="de-DE" sz="1100">
              <a:latin typeface="TT Hoves Pro" panose="020B0003020000020203" pitchFamily="34" charset="77"/>
            </a:endParaRPr>
          </a:p>
          <a:p>
            <a:r>
              <a:rPr lang="de-DE" sz="1100">
                <a:latin typeface="TT Hoves Pro" panose="020B0003020000020203" pitchFamily="34" charset="77"/>
              </a:rPr>
              <a:t>Beilagen- und </a:t>
            </a:r>
            <a:r>
              <a:rPr lang="de-DE" sz="1100" err="1">
                <a:latin typeface="TT Hoves Pro" panose="020B0003020000020203" pitchFamily="34" charset="77"/>
              </a:rPr>
              <a:t>Beihefter</a:t>
            </a:r>
            <a:r>
              <a:rPr lang="de-DE" sz="1100">
                <a:latin typeface="TT Hoves Pro" panose="020B0003020000020203" pitchFamily="34" charset="77"/>
              </a:rPr>
              <a:t>-Belegungen sind entsprechend der regionalen Aufteilung möglich. Anzeigenwerbung innerhalb der Regionalteile ist begrenzt möglich.</a:t>
            </a:r>
          </a:p>
        </p:txBody>
      </p:sp>
      <p:sp>
        <p:nvSpPr>
          <p:cNvPr id="25" name="Textfeld 24">
            <a:extLst>
              <a:ext uri="{FF2B5EF4-FFF2-40B4-BE49-F238E27FC236}">
                <a16:creationId xmlns:a16="http://schemas.microsoft.com/office/drawing/2014/main" id="{AA72E603-2304-9EE6-121A-943B7CD4F08A}"/>
              </a:ext>
            </a:extLst>
          </p:cNvPr>
          <p:cNvSpPr txBox="1"/>
          <p:nvPr/>
        </p:nvSpPr>
        <p:spPr>
          <a:xfrm>
            <a:off x="8432594" y="1435250"/>
            <a:ext cx="1629317" cy="523220"/>
          </a:xfrm>
          <a:prstGeom prst="rect">
            <a:avLst/>
          </a:prstGeom>
          <a:noFill/>
        </p:spPr>
        <p:txBody>
          <a:bodyPr wrap="square" lIns="0" rIns="0" rtlCol="0">
            <a:spAutoFit/>
          </a:bodyPr>
          <a:lstStyle/>
          <a:p>
            <a:pPr algn="r"/>
            <a:r>
              <a:rPr lang="de-DE" sz="1200" b="1">
                <a:latin typeface="TT Hoves Pro" panose="020B0003020000020203" pitchFamily="34" charset="77"/>
              </a:rPr>
              <a:t>Küste       8.700 </a:t>
            </a:r>
          </a:p>
          <a:p>
            <a:pPr algn="r"/>
            <a:r>
              <a:rPr lang="de-DE" sz="800">
                <a:latin typeface="TT Hoves Pro" panose="020B0003020000020203" pitchFamily="34" charset="77"/>
              </a:rPr>
              <a:t>Hamburg, Mecklenburg-Vorpommern, Schleswig-Holstein</a:t>
            </a:r>
          </a:p>
        </p:txBody>
      </p:sp>
      <p:sp>
        <p:nvSpPr>
          <p:cNvPr id="26" name="Textfeld 25">
            <a:extLst>
              <a:ext uri="{FF2B5EF4-FFF2-40B4-BE49-F238E27FC236}">
                <a16:creationId xmlns:a16="http://schemas.microsoft.com/office/drawing/2014/main" id="{033B38F0-6650-1FBC-F692-A7FCE66551C6}"/>
              </a:ext>
            </a:extLst>
          </p:cNvPr>
          <p:cNvSpPr txBox="1"/>
          <p:nvPr/>
        </p:nvSpPr>
        <p:spPr>
          <a:xfrm>
            <a:off x="8404468" y="2192438"/>
            <a:ext cx="1828680" cy="646331"/>
          </a:xfrm>
          <a:prstGeom prst="rect">
            <a:avLst/>
          </a:prstGeom>
          <a:noFill/>
        </p:spPr>
        <p:txBody>
          <a:bodyPr wrap="square" lIns="0" rIns="0" rtlCol="0">
            <a:spAutoFit/>
          </a:bodyPr>
          <a:lstStyle/>
          <a:p>
            <a:pPr algn="r"/>
            <a:r>
              <a:rPr lang="de-DE" sz="1200" b="1">
                <a:solidFill>
                  <a:schemeClr val="accent4"/>
                </a:solidFill>
                <a:latin typeface="TT Hoves Pro" panose="020B0003020000020203" pitchFamily="34" charset="77"/>
              </a:rPr>
              <a:t>Berlin</a:t>
            </a:r>
          </a:p>
          <a:p>
            <a:pPr algn="r"/>
            <a:r>
              <a:rPr lang="de-DE" sz="1200" b="1">
                <a:solidFill>
                  <a:schemeClr val="accent4"/>
                </a:solidFill>
                <a:latin typeface="TT Hoves Pro" panose="020B0003020000020203" pitchFamily="34" charset="77"/>
              </a:rPr>
              <a:t>Brandenburg</a:t>
            </a:r>
          </a:p>
          <a:p>
            <a:pPr algn="r"/>
            <a:r>
              <a:rPr lang="de-DE" sz="1200" b="1">
                <a:solidFill>
                  <a:schemeClr val="accent4"/>
                </a:solidFill>
                <a:latin typeface="TT Hoves Pro" panose="020B0003020000020203" pitchFamily="34" charset="77"/>
              </a:rPr>
              <a:t>      11.600</a:t>
            </a:r>
            <a:endParaRPr lang="de-DE" sz="1200">
              <a:latin typeface="TT Hoves Pro" panose="020B0003020000020203" pitchFamily="34" charset="77"/>
            </a:endParaRPr>
          </a:p>
        </p:txBody>
      </p:sp>
      <p:sp>
        <p:nvSpPr>
          <p:cNvPr id="27" name="Textfeld 26">
            <a:extLst>
              <a:ext uri="{FF2B5EF4-FFF2-40B4-BE49-F238E27FC236}">
                <a16:creationId xmlns:a16="http://schemas.microsoft.com/office/drawing/2014/main" id="{38A46ECA-1B8E-0952-DD32-EFDB8838D5D9}"/>
              </a:ext>
            </a:extLst>
          </p:cNvPr>
          <p:cNvSpPr txBox="1"/>
          <p:nvPr/>
        </p:nvSpPr>
        <p:spPr>
          <a:xfrm>
            <a:off x="7960641" y="3582965"/>
            <a:ext cx="2337823" cy="415498"/>
          </a:xfrm>
          <a:prstGeom prst="rect">
            <a:avLst/>
          </a:prstGeom>
          <a:noFill/>
        </p:spPr>
        <p:txBody>
          <a:bodyPr wrap="square" lIns="0" rIns="0" rtlCol="0">
            <a:spAutoFit/>
          </a:bodyPr>
          <a:lstStyle/>
          <a:p>
            <a:pPr algn="r"/>
            <a:r>
              <a:rPr lang="de-DE" sz="1200" b="1">
                <a:solidFill>
                  <a:schemeClr val="accent5"/>
                </a:solidFill>
                <a:latin typeface="TT Hoves Pro" panose="020B0003020000020203" pitchFamily="34" charset="77"/>
              </a:rPr>
              <a:t>Mitteldeutschland        5.900</a:t>
            </a:r>
            <a:endParaRPr lang="de-DE" sz="1200">
              <a:latin typeface="TT Hoves Pro" panose="020B0003020000020203" pitchFamily="34" charset="77"/>
            </a:endParaRPr>
          </a:p>
          <a:p>
            <a:pPr algn="r"/>
            <a:r>
              <a:rPr lang="de-DE" sz="900">
                <a:latin typeface="TT Hoves Pro" panose="020B0003020000020203" pitchFamily="34" charset="77"/>
              </a:rPr>
              <a:t>Sachsen, Sachsen-Anhalt, Thüringen</a:t>
            </a:r>
          </a:p>
        </p:txBody>
      </p:sp>
      <p:sp>
        <p:nvSpPr>
          <p:cNvPr id="28" name="Textfeld 27">
            <a:extLst>
              <a:ext uri="{FF2B5EF4-FFF2-40B4-BE49-F238E27FC236}">
                <a16:creationId xmlns:a16="http://schemas.microsoft.com/office/drawing/2014/main" id="{F55EE878-312B-AF3F-0038-AF0242B41F17}"/>
              </a:ext>
            </a:extLst>
          </p:cNvPr>
          <p:cNvSpPr txBox="1"/>
          <p:nvPr/>
        </p:nvSpPr>
        <p:spPr>
          <a:xfrm>
            <a:off x="8344863" y="4631258"/>
            <a:ext cx="1708243" cy="461665"/>
          </a:xfrm>
          <a:prstGeom prst="rect">
            <a:avLst/>
          </a:prstGeom>
          <a:noFill/>
        </p:spPr>
        <p:txBody>
          <a:bodyPr wrap="square" lIns="0" rIns="0" rtlCol="0">
            <a:spAutoFit/>
          </a:bodyPr>
          <a:lstStyle/>
          <a:p>
            <a:pPr algn="r"/>
            <a:r>
              <a:rPr lang="de-DE" sz="1200" b="1">
                <a:solidFill>
                  <a:schemeClr val="bg2"/>
                </a:solidFill>
                <a:latin typeface="TT Hoves Pro" panose="020B0003020000020203" pitchFamily="34" charset="77"/>
              </a:rPr>
              <a:t>Bayern         26.400         </a:t>
            </a:r>
            <a:br>
              <a:rPr lang="de-DE" sz="1200" b="1">
                <a:solidFill>
                  <a:schemeClr val="bg2"/>
                </a:solidFill>
                <a:latin typeface="TT Hoves Pro" panose="020B0003020000020203" pitchFamily="34" charset="77"/>
              </a:rPr>
            </a:br>
            <a:endParaRPr lang="de-DE" sz="1200">
              <a:latin typeface="TT Hoves Pro" panose="020B0003020000020203" pitchFamily="34" charset="77"/>
            </a:endParaRPr>
          </a:p>
        </p:txBody>
      </p:sp>
      <p:sp>
        <p:nvSpPr>
          <p:cNvPr id="29" name="Textfeld 28">
            <a:extLst>
              <a:ext uri="{FF2B5EF4-FFF2-40B4-BE49-F238E27FC236}">
                <a16:creationId xmlns:a16="http://schemas.microsoft.com/office/drawing/2014/main" id="{E71A797C-4787-9244-9E99-6E0F1486A5CA}"/>
              </a:ext>
            </a:extLst>
          </p:cNvPr>
          <p:cNvSpPr txBox="1"/>
          <p:nvPr/>
        </p:nvSpPr>
        <p:spPr>
          <a:xfrm>
            <a:off x="4174082" y="4714741"/>
            <a:ext cx="1708243" cy="461665"/>
          </a:xfrm>
          <a:prstGeom prst="rect">
            <a:avLst/>
          </a:prstGeom>
          <a:noFill/>
        </p:spPr>
        <p:txBody>
          <a:bodyPr wrap="square" lIns="0" rIns="0" rtlCol="0">
            <a:spAutoFit/>
          </a:bodyPr>
          <a:lstStyle/>
          <a:p>
            <a:r>
              <a:rPr lang="de-DE" sz="1150" b="1">
                <a:solidFill>
                  <a:srgbClr val="26B9EC"/>
                </a:solidFill>
                <a:latin typeface="TT Hoves Pro" panose="020B0003020000020203" pitchFamily="34" charset="77"/>
              </a:rPr>
              <a:t>Baden-Württemberg</a:t>
            </a:r>
          </a:p>
          <a:p>
            <a:r>
              <a:rPr lang="de-DE" sz="1150" b="1">
                <a:solidFill>
                  <a:srgbClr val="26B9EC"/>
                </a:solidFill>
                <a:latin typeface="TT Hoves Pro" panose="020B0003020000020203" pitchFamily="34" charset="77"/>
              </a:rPr>
              <a:t>     25.400</a:t>
            </a:r>
          </a:p>
        </p:txBody>
      </p:sp>
      <p:sp>
        <p:nvSpPr>
          <p:cNvPr id="33" name="Textfeld 32">
            <a:extLst>
              <a:ext uri="{FF2B5EF4-FFF2-40B4-BE49-F238E27FC236}">
                <a16:creationId xmlns:a16="http://schemas.microsoft.com/office/drawing/2014/main" id="{5BAF4DA0-7CC8-4262-6628-3DC58AEE4BD0}"/>
              </a:ext>
            </a:extLst>
          </p:cNvPr>
          <p:cNvSpPr txBox="1"/>
          <p:nvPr/>
        </p:nvSpPr>
        <p:spPr>
          <a:xfrm>
            <a:off x="4174082" y="3703221"/>
            <a:ext cx="1629317" cy="830997"/>
          </a:xfrm>
          <a:prstGeom prst="rect">
            <a:avLst/>
          </a:prstGeom>
          <a:noFill/>
        </p:spPr>
        <p:txBody>
          <a:bodyPr wrap="square" lIns="0" rIns="0" rtlCol="0">
            <a:spAutoFit/>
          </a:bodyPr>
          <a:lstStyle/>
          <a:p>
            <a:r>
              <a:rPr lang="de-DE" sz="1200" b="1">
                <a:solidFill>
                  <a:schemeClr val="accent2">
                    <a:lumMod val="90000"/>
                  </a:schemeClr>
                </a:solidFill>
                <a:latin typeface="TT Hoves Pro" panose="020B0003020000020203" pitchFamily="34" charset="77"/>
              </a:rPr>
              <a:t>Südwest</a:t>
            </a:r>
          </a:p>
          <a:p>
            <a:r>
              <a:rPr lang="de-DE" sz="1200" b="1">
                <a:solidFill>
                  <a:schemeClr val="accent2">
                    <a:lumMod val="90000"/>
                  </a:schemeClr>
                </a:solidFill>
                <a:latin typeface="TT Hoves Pro" panose="020B0003020000020203" pitchFamily="34" charset="77"/>
              </a:rPr>
              <a:t>      18.400</a:t>
            </a:r>
          </a:p>
          <a:p>
            <a:r>
              <a:rPr lang="de-DE" sz="800">
                <a:latin typeface="TT Hoves Pro" panose="020B0003020000020203" pitchFamily="34" charset="77"/>
              </a:rPr>
              <a:t>Hessen, Rheinland-Pfalz, </a:t>
            </a:r>
          </a:p>
          <a:p>
            <a:r>
              <a:rPr lang="de-DE" sz="800">
                <a:latin typeface="TT Hoves Pro" panose="020B0003020000020203" pitchFamily="34" charset="77"/>
              </a:rPr>
              <a:t>Saarland </a:t>
            </a:r>
            <a:br>
              <a:rPr lang="de-DE" sz="800">
                <a:latin typeface="TT Hoves Pro" panose="020B0003020000020203" pitchFamily="34" charset="77"/>
              </a:rPr>
            </a:br>
            <a:endParaRPr lang="de-DE" sz="800">
              <a:latin typeface="TT Hoves Pro" panose="020B0003020000020203" pitchFamily="34" charset="77"/>
            </a:endParaRPr>
          </a:p>
        </p:txBody>
      </p:sp>
      <p:sp>
        <p:nvSpPr>
          <p:cNvPr id="34" name="Textfeld 33">
            <a:extLst>
              <a:ext uri="{FF2B5EF4-FFF2-40B4-BE49-F238E27FC236}">
                <a16:creationId xmlns:a16="http://schemas.microsoft.com/office/drawing/2014/main" id="{CE0117DC-84FB-C533-CA9D-CC7136C66614}"/>
              </a:ext>
            </a:extLst>
          </p:cNvPr>
          <p:cNvSpPr txBox="1"/>
          <p:nvPr/>
        </p:nvSpPr>
        <p:spPr>
          <a:xfrm>
            <a:off x="4182188" y="1828687"/>
            <a:ext cx="1629317" cy="646331"/>
          </a:xfrm>
          <a:prstGeom prst="rect">
            <a:avLst/>
          </a:prstGeom>
          <a:noFill/>
        </p:spPr>
        <p:txBody>
          <a:bodyPr wrap="square" lIns="0" rIns="0" rtlCol="0">
            <a:spAutoFit/>
          </a:bodyPr>
          <a:lstStyle/>
          <a:p>
            <a:r>
              <a:rPr lang="de-DE" sz="1200" b="1">
                <a:solidFill>
                  <a:schemeClr val="accent6"/>
                </a:solidFill>
                <a:latin typeface="TT Hoves Pro" panose="020B0003020000020203" pitchFamily="34" charset="77"/>
              </a:rPr>
              <a:t>Niedersachsen Bremen       11.700</a:t>
            </a:r>
            <a:br>
              <a:rPr lang="de-DE" sz="1200" b="1">
                <a:solidFill>
                  <a:schemeClr val="accent6"/>
                </a:solidFill>
                <a:latin typeface="TT Hoves Pro" panose="020B0003020000020203" pitchFamily="34" charset="77"/>
              </a:rPr>
            </a:br>
            <a:endParaRPr lang="de-DE" sz="1200">
              <a:latin typeface="TT Hoves Pro" panose="020B0003020000020203" pitchFamily="34" charset="77"/>
            </a:endParaRPr>
          </a:p>
        </p:txBody>
      </p:sp>
      <p:sp>
        <p:nvSpPr>
          <p:cNvPr id="35" name="Textfeld 34">
            <a:extLst>
              <a:ext uri="{FF2B5EF4-FFF2-40B4-BE49-F238E27FC236}">
                <a16:creationId xmlns:a16="http://schemas.microsoft.com/office/drawing/2014/main" id="{54FD225D-1144-4465-E1EA-606979DD4125}"/>
              </a:ext>
            </a:extLst>
          </p:cNvPr>
          <p:cNvSpPr txBox="1"/>
          <p:nvPr/>
        </p:nvSpPr>
        <p:spPr>
          <a:xfrm>
            <a:off x="4192732" y="2565421"/>
            <a:ext cx="1629317" cy="646331"/>
          </a:xfrm>
          <a:prstGeom prst="rect">
            <a:avLst/>
          </a:prstGeom>
          <a:noFill/>
        </p:spPr>
        <p:txBody>
          <a:bodyPr wrap="square" lIns="0" rIns="0" rtlCol="0">
            <a:spAutoFit/>
          </a:bodyPr>
          <a:lstStyle/>
          <a:p>
            <a:r>
              <a:rPr lang="de-DE" sz="1200" b="1">
                <a:solidFill>
                  <a:srgbClr val="00A1E3"/>
                </a:solidFill>
                <a:latin typeface="TT Hoves Pro" panose="020B0003020000020203" pitchFamily="34" charset="77"/>
              </a:rPr>
              <a:t>Nordrhein-</a:t>
            </a:r>
          </a:p>
          <a:p>
            <a:r>
              <a:rPr lang="de-DE" sz="1200" b="1">
                <a:solidFill>
                  <a:srgbClr val="00A1E3"/>
                </a:solidFill>
                <a:latin typeface="TT Hoves Pro" panose="020B0003020000020203" pitchFamily="34" charset="77"/>
              </a:rPr>
              <a:t>Westfalen</a:t>
            </a:r>
            <a:br>
              <a:rPr lang="de-DE" sz="1200" b="1">
                <a:solidFill>
                  <a:srgbClr val="00A1E3"/>
                </a:solidFill>
                <a:latin typeface="TT Hoves Pro" panose="020B0003020000020203" pitchFamily="34" charset="77"/>
              </a:rPr>
            </a:br>
            <a:r>
              <a:rPr lang="de-DE" sz="1200" b="1">
                <a:solidFill>
                  <a:srgbClr val="00A1E3"/>
                </a:solidFill>
                <a:latin typeface="TT Hoves Pro" panose="020B0003020000020203" pitchFamily="34" charset="77"/>
              </a:rPr>
              <a:t>      32.300</a:t>
            </a:r>
            <a:endParaRPr lang="de-DE" sz="1200">
              <a:latin typeface="TT Hoves Pro" panose="020B0003020000020203" pitchFamily="34" charset="77"/>
            </a:endParaRPr>
          </a:p>
        </p:txBody>
      </p:sp>
      <p:sp>
        <p:nvSpPr>
          <p:cNvPr id="9" name="Pfeil: nach rechts 8">
            <a:extLst>
              <a:ext uri="{FF2B5EF4-FFF2-40B4-BE49-F238E27FC236}">
                <a16:creationId xmlns:a16="http://schemas.microsoft.com/office/drawing/2014/main" id="{36878794-213E-C1D8-DEB1-8679A1440B1F}"/>
              </a:ext>
            </a:extLst>
          </p:cNvPr>
          <p:cNvSpPr/>
          <p:nvPr/>
        </p:nvSpPr>
        <p:spPr>
          <a:xfrm>
            <a:off x="4827501" y="2112958"/>
            <a:ext cx="158620" cy="93306"/>
          </a:xfrm>
          <a:prstGeom prst="right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4" name="Pfeil: nach rechts 23">
            <a:extLst>
              <a:ext uri="{FF2B5EF4-FFF2-40B4-BE49-F238E27FC236}">
                <a16:creationId xmlns:a16="http://schemas.microsoft.com/office/drawing/2014/main" id="{C273214B-49A2-CCD8-F029-4EF26E8E5D44}"/>
              </a:ext>
            </a:extLst>
          </p:cNvPr>
          <p:cNvSpPr/>
          <p:nvPr/>
        </p:nvSpPr>
        <p:spPr>
          <a:xfrm>
            <a:off x="9409311" y="1537232"/>
            <a:ext cx="158620" cy="9330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0" name="Pfeil: nach rechts 29">
            <a:extLst>
              <a:ext uri="{FF2B5EF4-FFF2-40B4-BE49-F238E27FC236}">
                <a16:creationId xmlns:a16="http://schemas.microsoft.com/office/drawing/2014/main" id="{528FB118-8D23-3B4E-7BB2-BCE42337062D}"/>
              </a:ext>
            </a:extLst>
          </p:cNvPr>
          <p:cNvSpPr/>
          <p:nvPr/>
        </p:nvSpPr>
        <p:spPr>
          <a:xfrm>
            <a:off x="9526231" y="2654852"/>
            <a:ext cx="158620" cy="93306"/>
          </a:xfrm>
          <a:prstGeom prst="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1" name="Pfeil: nach rechts 30">
            <a:extLst>
              <a:ext uri="{FF2B5EF4-FFF2-40B4-BE49-F238E27FC236}">
                <a16:creationId xmlns:a16="http://schemas.microsoft.com/office/drawing/2014/main" id="{5B4CB332-0488-C983-460E-099151DC187C}"/>
              </a:ext>
            </a:extLst>
          </p:cNvPr>
          <p:cNvSpPr/>
          <p:nvPr/>
        </p:nvSpPr>
        <p:spPr>
          <a:xfrm>
            <a:off x="4203874" y="3044229"/>
            <a:ext cx="161399" cy="57262"/>
          </a:xfrm>
          <a:prstGeom prst="rightArrow">
            <a:avLst/>
          </a:prstGeom>
          <a:solidFill>
            <a:schemeClr val="accent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6" name="Pfeil: nach rechts 35">
            <a:extLst>
              <a:ext uri="{FF2B5EF4-FFF2-40B4-BE49-F238E27FC236}">
                <a16:creationId xmlns:a16="http://schemas.microsoft.com/office/drawing/2014/main" id="{1CBC5AAB-E086-7F95-34BD-BA575CF99E6F}"/>
              </a:ext>
            </a:extLst>
          </p:cNvPr>
          <p:cNvSpPr/>
          <p:nvPr/>
        </p:nvSpPr>
        <p:spPr>
          <a:xfrm>
            <a:off x="9628816" y="3683367"/>
            <a:ext cx="158620" cy="93306"/>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7" name="Pfeil: nach rechts 36">
            <a:extLst>
              <a:ext uri="{FF2B5EF4-FFF2-40B4-BE49-F238E27FC236}">
                <a16:creationId xmlns:a16="http://schemas.microsoft.com/office/drawing/2014/main" id="{1E40B03B-46A6-29EB-F72F-46E490FA0DF8}"/>
              </a:ext>
            </a:extLst>
          </p:cNvPr>
          <p:cNvSpPr/>
          <p:nvPr/>
        </p:nvSpPr>
        <p:spPr>
          <a:xfrm>
            <a:off x="9271046" y="4754219"/>
            <a:ext cx="155308" cy="59654"/>
          </a:xfrm>
          <a:prstGeom prst="rightArrow">
            <a:avLst/>
          </a:prstGeom>
          <a:solidFill>
            <a:srgbClr val="0281B2"/>
          </a:solidFill>
          <a:ln>
            <a:solidFill>
              <a:srgbClr val="0281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8" name="Pfeil: nach rechts 37">
            <a:extLst>
              <a:ext uri="{FF2B5EF4-FFF2-40B4-BE49-F238E27FC236}">
                <a16:creationId xmlns:a16="http://schemas.microsoft.com/office/drawing/2014/main" id="{65AFA484-5B2F-3E0E-D989-EBDE3CA0D07B}"/>
              </a:ext>
            </a:extLst>
          </p:cNvPr>
          <p:cNvSpPr/>
          <p:nvPr/>
        </p:nvSpPr>
        <p:spPr>
          <a:xfrm>
            <a:off x="4179111" y="3978029"/>
            <a:ext cx="158620" cy="93306"/>
          </a:xfrm>
          <a:prstGeom prst="right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9" name="Pfeil: nach rechts 38">
            <a:extLst>
              <a:ext uri="{FF2B5EF4-FFF2-40B4-BE49-F238E27FC236}">
                <a16:creationId xmlns:a16="http://schemas.microsoft.com/office/drawing/2014/main" id="{706A2CB8-2505-30B3-222A-7F53BD37A455}"/>
              </a:ext>
            </a:extLst>
          </p:cNvPr>
          <p:cNvSpPr/>
          <p:nvPr/>
        </p:nvSpPr>
        <p:spPr>
          <a:xfrm>
            <a:off x="4170180" y="4978661"/>
            <a:ext cx="158620" cy="93306"/>
          </a:xfrm>
          <a:prstGeom prst="rightArrow">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40" name="Grafik 39">
            <a:extLst>
              <a:ext uri="{FF2B5EF4-FFF2-40B4-BE49-F238E27FC236}">
                <a16:creationId xmlns:a16="http://schemas.microsoft.com/office/drawing/2014/main" id="{25447831-C044-D4B6-5144-468C351890B1}"/>
              </a:ext>
            </a:extLst>
          </p:cNvPr>
          <p:cNvPicPr>
            <a:picLocks noChangeAspect="1"/>
          </p:cNvPicPr>
          <p:nvPr/>
        </p:nvPicPr>
        <p:blipFill>
          <a:blip r:embed="rId4"/>
          <a:stretch>
            <a:fillRect/>
          </a:stretch>
        </p:blipFill>
        <p:spPr>
          <a:xfrm>
            <a:off x="5250525" y="821916"/>
            <a:ext cx="3405583" cy="4711124"/>
          </a:xfrm>
          <a:prstGeom prst="rect">
            <a:avLst/>
          </a:prstGeom>
        </p:spPr>
      </p:pic>
      <p:cxnSp>
        <p:nvCxnSpPr>
          <p:cNvPr id="41" name="Gerader Verbinder 40">
            <a:extLst>
              <a:ext uri="{FF2B5EF4-FFF2-40B4-BE49-F238E27FC236}">
                <a16:creationId xmlns:a16="http://schemas.microsoft.com/office/drawing/2014/main" id="{0CEB94E1-8E1D-463E-B00C-1ED11D5B4DAA}"/>
              </a:ext>
            </a:extLst>
          </p:cNvPr>
          <p:cNvCxnSpPr>
            <a:cxnSpLocks/>
          </p:cNvCxnSpPr>
          <p:nvPr/>
        </p:nvCxnSpPr>
        <p:spPr>
          <a:xfrm>
            <a:off x="3697916" y="1034263"/>
            <a:ext cx="0" cy="608300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42" name="Textfeld 41">
            <a:extLst>
              <a:ext uri="{FF2B5EF4-FFF2-40B4-BE49-F238E27FC236}">
                <a16:creationId xmlns:a16="http://schemas.microsoft.com/office/drawing/2014/main" id="{01FD8DA9-C51F-666A-7D84-B3D2B5EEA0D8}"/>
              </a:ext>
            </a:extLst>
          </p:cNvPr>
          <p:cNvSpPr txBox="1"/>
          <p:nvPr/>
        </p:nvSpPr>
        <p:spPr>
          <a:xfrm>
            <a:off x="3862784" y="1130387"/>
            <a:ext cx="1862689" cy="523220"/>
          </a:xfrm>
          <a:prstGeom prst="rect">
            <a:avLst/>
          </a:prstGeom>
          <a:noFill/>
        </p:spPr>
        <p:txBody>
          <a:bodyPr wrap="none" lIns="0" rIns="0" rtlCol="0">
            <a:spAutoFit/>
          </a:bodyPr>
          <a:lstStyle/>
          <a:p>
            <a:r>
              <a:rPr lang="de-DE" sz="1400" b="1">
                <a:latin typeface="TT Hoves Pro" panose="020B0003020000020203" pitchFamily="34" charset="77"/>
              </a:rPr>
              <a:t>Neu: </a:t>
            </a:r>
          </a:p>
          <a:p>
            <a:r>
              <a:rPr lang="de-DE" sz="1400" b="1">
                <a:latin typeface="TT Hoves Pro" panose="020B0003020000020203" pitchFamily="34" charset="77"/>
              </a:rPr>
              <a:t>Auflagenanteile 2026</a:t>
            </a:r>
          </a:p>
        </p:txBody>
      </p:sp>
      <p:sp>
        <p:nvSpPr>
          <p:cNvPr id="43" name="Textfeld 42">
            <a:extLst>
              <a:ext uri="{FF2B5EF4-FFF2-40B4-BE49-F238E27FC236}">
                <a16:creationId xmlns:a16="http://schemas.microsoft.com/office/drawing/2014/main" id="{6742083C-FCF7-68CA-2467-861690CC7132}"/>
              </a:ext>
            </a:extLst>
          </p:cNvPr>
          <p:cNvSpPr txBox="1"/>
          <p:nvPr/>
        </p:nvSpPr>
        <p:spPr>
          <a:xfrm>
            <a:off x="7235538" y="1468941"/>
            <a:ext cx="614271" cy="369332"/>
          </a:xfrm>
          <a:prstGeom prst="rect">
            <a:avLst/>
          </a:prstGeom>
          <a:noFill/>
        </p:spPr>
        <p:txBody>
          <a:bodyPr wrap="none" rtlCol="0">
            <a:spAutoFit/>
          </a:bodyPr>
          <a:lstStyle/>
          <a:p>
            <a:r>
              <a:rPr lang="de-DE" b="1">
                <a:solidFill>
                  <a:schemeClr val="bg1"/>
                </a:solidFill>
                <a:latin typeface="TT Hoves Pro" panose="020B0003020000020203" pitchFamily="34" charset="77"/>
              </a:rPr>
              <a:t>KST</a:t>
            </a:r>
          </a:p>
        </p:txBody>
      </p:sp>
      <p:sp>
        <p:nvSpPr>
          <p:cNvPr id="44" name="Textfeld 43">
            <a:extLst>
              <a:ext uri="{FF2B5EF4-FFF2-40B4-BE49-F238E27FC236}">
                <a16:creationId xmlns:a16="http://schemas.microsoft.com/office/drawing/2014/main" id="{7C697E0F-B781-968A-6E36-0F2AB72585AA}"/>
              </a:ext>
            </a:extLst>
          </p:cNvPr>
          <p:cNvSpPr txBox="1"/>
          <p:nvPr/>
        </p:nvSpPr>
        <p:spPr>
          <a:xfrm>
            <a:off x="6221303" y="1914908"/>
            <a:ext cx="577402" cy="369332"/>
          </a:xfrm>
          <a:prstGeom prst="rect">
            <a:avLst/>
          </a:prstGeom>
          <a:noFill/>
        </p:spPr>
        <p:txBody>
          <a:bodyPr wrap="none" rtlCol="0">
            <a:spAutoFit/>
          </a:bodyPr>
          <a:lstStyle/>
          <a:p>
            <a:r>
              <a:rPr lang="de-DE" b="1">
                <a:solidFill>
                  <a:schemeClr val="bg1"/>
                </a:solidFill>
                <a:latin typeface="TT Hoves Pro" panose="020B0003020000020203" pitchFamily="34" charset="77"/>
              </a:rPr>
              <a:t>NIB</a:t>
            </a:r>
          </a:p>
        </p:txBody>
      </p:sp>
      <p:sp>
        <p:nvSpPr>
          <p:cNvPr id="45" name="Textfeld 44">
            <a:extLst>
              <a:ext uri="{FF2B5EF4-FFF2-40B4-BE49-F238E27FC236}">
                <a16:creationId xmlns:a16="http://schemas.microsoft.com/office/drawing/2014/main" id="{0549751B-6BCC-BBA8-2B6F-55D37095A9DB}"/>
              </a:ext>
            </a:extLst>
          </p:cNvPr>
          <p:cNvSpPr txBox="1"/>
          <p:nvPr/>
        </p:nvSpPr>
        <p:spPr>
          <a:xfrm>
            <a:off x="7659444" y="2041524"/>
            <a:ext cx="633507" cy="369332"/>
          </a:xfrm>
          <a:prstGeom prst="rect">
            <a:avLst/>
          </a:prstGeom>
          <a:noFill/>
        </p:spPr>
        <p:txBody>
          <a:bodyPr wrap="none" rtlCol="0">
            <a:spAutoFit/>
          </a:bodyPr>
          <a:lstStyle/>
          <a:p>
            <a:r>
              <a:rPr lang="de-DE" b="1">
                <a:solidFill>
                  <a:schemeClr val="bg1"/>
                </a:solidFill>
                <a:latin typeface="TT Hoves Pro" panose="020B0003020000020203" pitchFamily="34" charset="77"/>
              </a:rPr>
              <a:t>BER</a:t>
            </a:r>
          </a:p>
        </p:txBody>
      </p:sp>
      <p:sp>
        <p:nvSpPr>
          <p:cNvPr id="46" name="Textfeld 45">
            <a:extLst>
              <a:ext uri="{FF2B5EF4-FFF2-40B4-BE49-F238E27FC236}">
                <a16:creationId xmlns:a16="http://schemas.microsoft.com/office/drawing/2014/main" id="{67C56596-1D09-D8D9-2634-05B468D53861}"/>
              </a:ext>
            </a:extLst>
          </p:cNvPr>
          <p:cNvSpPr txBox="1"/>
          <p:nvPr/>
        </p:nvSpPr>
        <p:spPr>
          <a:xfrm>
            <a:off x="7226721" y="2761406"/>
            <a:ext cx="631904" cy="369332"/>
          </a:xfrm>
          <a:prstGeom prst="rect">
            <a:avLst/>
          </a:prstGeom>
          <a:noFill/>
        </p:spPr>
        <p:txBody>
          <a:bodyPr wrap="none" rtlCol="0">
            <a:spAutoFit/>
          </a:bodyPr>
          <a:lstStyle/>
          <a:p>
            <a:r>
              <a:rPr lang="de-DE" b="1">
                <a:solidFill>
                  <a:schemeClr val="bg1"/>
                </a:solidFill>
                <a:latin typeface="TT Hoves Pro" panose="020B0003020000020203" pitchFamily="34" charset="77"/>
              </a:rPr>
              <a:t>MID</a:t>
            </a:r>
          </a:p>
        </p:txBody>
      </p:sp>
      <p:sp>
        <p:nvSpPr>
          <p:cNvPr id="47" name="Textfeld 46">
            <a:extLst>
              <a:ext uri="{FF2B5EF4-FFF2-40B4-BE49-F238E27FC236}">
                <a16:creationId xmlns:a16="http://schemas.microsoft.com/office/drawing/2014/main" id="{EBBAE935-C692-CA2E-39D8-E0DD10FA0845}"/>
              </a:ext>
            </a:extLst>
          </p:cNvPr>
          <p:cNvSpPr txBox="1"/>
          <p:nvPr/>
        </p:nvSpPr>
        <p:spPr>
          <a:xfrm>
            <a:off x="5497715" y="2756875"/>
            <a:ext cx="740908" cy="369332"/>
          </a:xfrm>
          <a:prstGeom prst="rect">
            <a:avLst/>
          </a:prstGeom>
          <a:noFill/>
        </p:spPr>
        <p:txBody>
          <a:bodyPr wrap="none" rtlCol="0">
            <a:spAutoFit/>
          </a:bodyPr>
          <a:lstStyle/>
          <a:p>
            <a:r>
              <a:rPr lang="de-DE" b="1">
                <a:solidFill>
                  <a:schemeClr val="bg1"/>
                </a:solidFill>
                <a:latin typeface="TT Hoves Pro" panose="020B0003020000020203" pitchFamily="34" charset="77"/>
              </a:rPr>
              <a:t>NRW</a:t>
            </a:r>
          </a:p>
        </p:txBody>
      </p:sp>
      <p:sp>
        <p:nvSpPr>
          <p:cNvPr id="48" name="Textfeld 47">
            <a:extLst>
              <a:ext uri="{FF2B5EF4-FFF2-40B4-BE49-F238E27FC236}">
                <a16:creationId xmlns:a16="http://schemas.microsoft.com/office/drawing/2014/main" id="{341D0B1B-DDB3-140E-F32C-F61592D25618}"/>
              </a:ext>
            </a:extLst>
          </p:cNvPr>
          <p:cNvSpPr txBox="1"/>
          <p:nvPr/>
        </p:nvSpPr>
        <p:spPr>
          <a:xfrm>
            <a:off x="5721360" y="3579232"/>
            <a:ext cx="657552" cy="369332"/>
          </a:xfrm>
          <a:prstGeom prst="rect">
            <a:avLst/>
          </a:prstGeom>
          <a:noFill/>
        </p:spPr>
        <p:txBody>
          <a:bodyPr wrap="none" rtlCol="0">
            <a:spAutoFit/>
          </a:bodyPr>
          <a:lstStyle/>
          <a:p>
            <a:r>
              <a:rPr lang="de-DE" b="1">
                <a:solidFill>
                  <a:schemeClr val="bg1"/>
                </a:solidFill>
                <a:latin typeface="TT Hoves Pro" panose="020B0003020000020203" pitchFamily="34" charset="77"/>
              </a:rPr>
              <a:t>HRS</a:t>
            </a:r>
          </a:p>
        </p:txBody>
      </p:sp>
      <p:sp>
        <p:nvSpPr>
          <p:cNvPr id="49" name="Textfeld 48">
            <a:extLst>
              <a:ext uri="{FF2B5EF4-FFF2-40B4-BE49-F238E27FC236}">
                <a16:creationId xmlns:a16="http://schemas.microsoft.com/office/drawing/2014/main" id="{2787063C-8BC7-B527-3E02-5149E8845DFD}"/>
              </a:ext>
            </a:extLst>
          </p:cNvPr>
          <p:cNvSpPr txBox="1"/>
          <p:nvPr/>
        </p:nvSpPr>
        <p:spPr>
          <a:xfrm>
            <a:off x="7209828" y="4345409"/>
            <a:ext cx="647934" cy="369332"/>
          </a:xfrm>
          <a:prstGeom prst="rect">
            <a:avLst/>
          </a:prstGeom>
          <a:noFill/>
        </p:spPr>
        <p:txBody>
          <a:bodyPr wrap="none" rtlCol="0">
            <a:spAutoFit/>
          </a:bodyPr>
          <a:lstStyle/>
          <a:p>
            <a:r>
              <a:rPr lang="de-DE" b="1">
                <a:solidFill>
                  <a:schemeClr val="bg1"/>
                </a:solidFill>
                <a:latin typeface="TT Hoves Pro" panose="020B0003020000020203" pitchFamily="34" charset="77"/>
              </a:rPr>
              <a:t>BAY</a:t>
            </a:r>
          </a:p>
        </p:txBody>
      </p:sp>
      <p:sp>
        <p:nvSpPr>
          <p:cNvPr id="50" name="Textfeld 49">
            <a:extLst>
              <a:ext uri="{FF2B5EF4-FFF2-40B4-BE49-F238E27FC236}">
                <a16:creationId xmlns:a16="http://schemas.microsoft.com/office/drawing/2014/main" id="{BD67C9D3-B4D7-5860-2399-A9E75E473150}"/>
              </a:ext>
            </a:extLst>
          </p:cNvPr>
          <p:cNvSpPr txBox="1"/>
          <p:nvPr/>
        </p:nvSpPr>
        <p:spPr>
          <a:xfrm>
            <a:off x="6084341" y="4576241"/>
            <a:ext cx="729687" cy="369332"/>
          </a:xfrm>
          <a:prstGeom prst="rect">
            <a:avLst/>
          </a:prstGeom>
          <a:noFill/>
        </p:spPr>
        <p:txBody>
          <a:bodyPr wrap="none" rtlCol="0">
            <a:spAutoFit/>
          </a:bodyPr>
          <a:lstStyle/>
          <a:p>
            <a:r>
              <a:rPr lang="de-DE" b="1">
                <a:solidFill>
                  <a:schemeClr val="bg1"/>
                </a:solidFill>
                <a:latin typeface="TT Hoves Pro" panose="020B0003020000020203" pitchFamily="34" charset="77"/>
              </a:rPr>
              <a:t>BAW</a:t>
            </a:r>
          </a:p>
        </p:txBody>
      </p:sp>
      <p:pic>
        <p:nvPicPr>
          <p:cNvPr id="2" name="Grafik 1">
            <a:extLst>
              <a:ext uri="{FF2B5EF4-FFF2-40B4-BE49-F238E27FC236}">
                <a16:creationId xmlns:a16="http://schemas.microsoft.com/office/drawing/2014/main" id="{D958B3AB-AFDA-C7F7-8E8F-CF7026CB4D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3" name="Textfeld 2">
            <a:extLst>
              <a:ext uri="{FF2B5EF4-FFF2-40B4-BE49-F238E27FC236}">
                <a16:creationId xmlns:a16="http://schemas.microsoft.com/office/drawing/2014/main" id="{AF6B6620-7417-7661-C31F-3CC4AAD97110}"/>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102737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E339C-FCCE-A372-2CE6-B90B565D0FD0}"/>
            </a:ext>
          </a:extLst>
        </p:cNvPr>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F0CB3ED0-6917-12E4-B576-49F6BC37C362}"/>
              </a:ext>
            </a:extLst>
          </p:cNvPr>
          <p:cNvGraphicFramePr>
            <a:graphicFrameLocks noGrp="1"/>
          </p:cNvGraphicFramePr>
          <p:nvPr>
            <p:extLst>
              <p:ext uri="{D42A27DB-BD31-4B8C-83A1-F6EECF244321}">
                <p14:modId xmlns:p14="http://schemas.microsoft.com/office/powerpoint/2010/main" val="932041385"/>
              </p:ext>
            </p:extLst>
          </p:nvPr>
        </p:nvGraphicFramePr>
        <p:xfrm>
          <a:off x="501808" y="2581154"/>
          <a:ext cx="9576912" cy="4080052"/>
        </p:xfrm>
        <a:graphic>
          <a:graphicData uri="http://schemas.openxmlformats.org/drawingml/2006/table">
            <a:tbl>
              <a:tblPr firstRow="1" bandRow="1">
                <a:tableStyleId>{5C22544A-7EE6-4342-B048-85BDC9FD1C3A}</a:tableStyleId>
              </a:tblPr>
              <a:tblGrid>
                <a:gridCol w="422752">
                  <a:extLst>
                    <a:ext uri="{9D8B030D-6E8A-4147-A177-3AD203B41FA5}">
                      <a16:colId xmlns:a16="http://schemas.microsoft.com/office/drawing/2014/main" val="3382957718"/>
                    </a:ext>
                  </a:extLst>
                </a:gridCol>
                <a:gridCol w="731520">
                  <a:extLst>
                    <a:ext uri="{9D8B030D-6E8A-4147-A177-3AD203B41FA5}">
                      <a16:colId xmlns:a16="http://schemas.microsoft.com/office/drawing/2014/main" val="1998482119"/>
                    </a:ext>
                  </a:extLst>
                </a:gridCol>
                <a:gridCol w="782320">
                  <a:extLst>
                    <a:ext uri="{9D8B030D-6E8A-4147-A177-3AD203B41FA5}">
                      <a16:colId xmlns:a16="http://schemas.microsoft.com/office/drawing/2014/main" val="409677469"/>
                    </a:ext>
                  </a:extLst>
                </a:gridCol>
                <a:gridCol w="1635760">
                  <a:extLst>
                    <a:ext uri="{9D8B030D-6E8A-4147-A177-3AD203B41FA5}">
                      <a16:colId xmlns:a16="http://schemas.microsoft.com/office/drawing/2014/main" val="2456989540"/>
                    </a:ext>
                  </a:extLst>
                </a:gridCol>
                <a:gridCol w="2865120">
                  <a:extLst>
                    <a:ext uri="{9D8B030D-6E8A-4147-A177-3AD203B41FA5}">
                      <a16:colId xmlns:a16="http://schemas.microsoft.com/office/drawing/2014/main" val="456982987"/>
                    </a:ext>
                  </a:extLst>
                </a:gridCol>
                <a:gridCol w="3139440">
                  <a:extLst>
                    <a:ext uri="{9D8B030D-6E8A-4147-A177-3AD203B41FA5}">
                      <a16:colId xmlns:a16="http://schemas.microsoft.com/office/drawing/2014/main" val="3865636878"/>
                    </a:ext>
                  </a:extLst>
                </a:gridCol>
              </a:tblGrid>
              <a:tr h="303877">
                <a:tc gridSpan="2">
                  <a:txBody>
                    <a:bodyPr/>
                    <a:lstStyle/>
                    <a:p>
                      <a:r>
                        <a:rPr lang="de-DE" sz="1200" b="1" i="0">
                          <a:solidFill>
                            <a:schemeClr val="accent4"/>
                          </a:solidFill>
                          <a:latin typeface="TT Hoves Pro" panose="020B0003020000020203" pitchFamily="34" charset="77"/>
                        </a:rPr>
                        <a:t>Ausgabe</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b="1" i="0">
                        <a:solidFill>
                          <a:schemeClr val="accent4"/>
                        </a:solidFill>
                        <a:latin typeface="TT Hoves Pro" panose="020B0003020000020203" pitchFamily="34" charset="77"/>
                      </a:endParaRP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solidFill>
                            <a:schemeClr val="accent4"/>
                          </a:solidFill>
                          <a:latin typeface="TT Hoves Pro" panose="020B0003020000020203" pitchFamily="34" charset="77"/>
                        </a:rPr>
                        <a:t>Monat</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b="1" i="0">
                          <a:solidFill>
                            <a:schemeClr val="accent4"/>
                          </a:solidFill>
                          <a:latin typeface="TT Hoves Pro" panose="020B0003020000020203" pitchFamily="34" charset="77"/>
                        </a:rPr>
                        <a:t>Themenschwerpunkt</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b="1" i="0">
                        <a:solidFill>
                          <a:schemeClr val="accent4"/>
                        </a:solidFill>
                        <a:latin typeface="TT Hoves Pro" panose="020B0003020000020203" pitchFamily="34" charset="77"/>
                      </a:endParaRPr>
                    </a:p>
                  </a:txBody>
                  <a:tcPr>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solidFill>
                            <a:schemeClr val="accent4"/>
                          </a:solidFill>
                          <a:latin typeface="TT Hoves Pro" panose="020B0003020000020203" pitchFamily="34" charset="77"/>
                        </a:rPr>
                        <a:t>Events</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677062"/>
                  </a:ext>
                </a:extLst>
              </a:tr>
              <a:tr h="552605">
                <a:tc rowSpan="3">
                  <a:txBody>
                    <a:bodyPr/>
                    <a:lstStyle/>
                    <a:p>
                      <a:r>
                        <a:rPr lang="de-DE" sz="1100" b="1" i="0">
                          <a:latin typeface="TT Hoves Pro" panose="020B0003020000020203" pitchFamily="34" charset="77"/>
                        </a:rPr>
                        <a:t>Q1</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Digital</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Januar</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1" i="0">
                          <a:solidFill>
                            <a:schemeClr val="accent1"/>
                          </a:solidFill>
                          <a:latin typeface="TT Hoves Pro" panose="020B0003020000020203" pitchFamily="34" charset="77"/>
                        </a:rPr>
                        <a:t>Infrastruktur</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Deutschlands Infrastruktur bröckelt – was 2026 passieren muss, um das zu ändern</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Heimtextil, Frankfurt 13.-16.01.26</a:t>
                      </a:r>
                    </a:p>
                    <a:p>
                      <a:r>
                        <a:rPr lang="de-DE" sz="1100" b="0" i="0">
                          <a:latin typeface="TT Hoves Pro" panose="020B0003020000020203" pitchFamily="34" charset="77"/>
                        </a:rPr>
                        <a:t>Domotex, Hannover 19.-22.01.26</a:t>
                      </a:r>
                    </a:p>
                    <a:p>
                      <a:r>
                        <a:rPr lang="de-DE" sz="1100" b="0" i="0" err="1">
                          <a:latin typeface="TT Hoves Pro" panose="020B0003020000020203" pitchFamily="34" charset="77"/>
                        </a:rPr>
                        <a:t>imm</a:t>
                      </a:r>
                      <a:r>
                        <a:rPr lang="de-DE" sz="1100" b="0" i="0">
                          <a:latin typeface="TT Hoves Pro" panose="020B0003020000020203" pitchFamily="34" charset="77"/>
                        </a:rPr>
                        <a:t> </a:t>
                      </a:r>
                      <a:r>
                        <a:rPr lang="de-DE" sz="1100" b="0" i="0" err="1">
                          <a:latin typeface="TT Hoves Pro" panose="020B0003020000020203" pitchFamily="34" charset="77"/>
                        </a:rPr>
                        <a:t>cologne</a:t>
                      </a:r>
                      <a:r>
                        <a:rPr lang="de-DE" sz="1100" b="0" i="0">
                          <a:latin typeface="TT Hoves Pro" panose="020B0003020000020203" pitchFamily="34" charset="77"/>
                        </a:rPr>
                        <a:t>, Köln 20.-23.01.26</a:t>
                      </a:r>
                    </a:p>
                  </a:txBody>
                  <a:tcPr marL="0" marR="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5266"/>
                  </a:ext>
                </a:extLst>
              </a:tr>
              <a:tr h="552605">
                <a:tc vMerge="1">
                  <a:txBody>
                    <a:bodyPr/>
                    <a:lstStyle/>
                    <a:p>
                      <a:endParaRPr lang="de-DE" sz="1100" b="0" i="0">
                        <a:latin typeface="TT Hoves Pro" panose="020B0003020000020203" pitchFamily="34" charset="77"/>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Digital</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Februar</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1" i="0">
                          <a:solidFill>
                            <a:schemeClr val="accent1"/>
                          </a:solidFill>
                          <a:latin typeface="TT Hoves Pro" panose="020B0003020000020203" pitchFamily="34" charset="77"/>
                        </a:rPr>
                        <a:t>Kreislaufwirtschaft</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In Kreisläufen denken, </a:t>
                      </a:r>
                      <a:br>
                        <a:rPr lang="de-DE" sz="1100" b="0" i="0">
                          <a:latin typeface="TT Hoves Pro" panose="020B0003020000020203" pitchFamily="34" charset="77"/>
                        </a:rPr>
                      </a:br>
                      <a:r>
                        <a:rPr lang="de-DE" sz="1100" b="0" i="0">
                          <a:latin typeface="TT Hoves Pro" panose="020B0003020000020203" pitchFamily="34" charset="77"/>
                        </a:rPr>
                        <a:t>nachhaltiger bauen</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Ambiente, Frankfurt 6.-10.02.26</a:t>
                      </a:r>
                    </a:p>
                    <a:p>
                      <a:r>
                        <a:rPr lang="de-DE" sz="1100" b="0" i="0">
                          <a:latin typeface="TT Hoves Pro" panose="020B0003020000020203" pitchFamily="34" charset="77"/>
                        </a:rPr>
                        <a:t>DACH+HOLZ International, Köln 24.-27.02.26</a:t>
                      </a: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895889"/>
                  </a:ext>
                </a:extLst>
              </a:tr>
              <a:tr h="847115">
                <a:tc vMerge="1">
                  <a:txBody>
                    <a:bodyPr/>
                    <a:lstStyle/>
                    <a:p>
                      <a:endParaRPr lang="de-DE" sz="1100" b="0" i="0">
                        <a:latin typeface="TT Hoves Pro" panose="020B0003020000020203" pitchFamily="34" charset="77"/>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1" i="0">
                          <a:latin typeface="TT Hoves Pro" panose="020B0003020000020203" pitchFamily="34" charset="77"/>
                        </a:rPr>
                        <a:t>Print</a:t>
                      </a:r>
                      <a:r>
                        <a:rPr lang="de-DE" sz="1100" b="0" i="0">
                          <a:latin typeface="TT Hoves Pro" panose="020B0003020000020203" pitchFamily="34" charset="77"/>
                        </a:rPr>
                        <a:t> + Digital</a:t>
                      </a:r>
                    </a:p>
                  </a:txBody>
                  <a:tcPr marL="3600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1" i="0">
                          <a:latin typeface="TT Hoves Pro" panose="020B0003020000020203" pitchFamily="34" charset="77"/>
                        </a:rPr>
                        <a:t>März</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1" i="0">
                          <a:solidFill>
                            <a:schemeClr val="accent1"/>
                          </a:solidFill>
                          <a:latin typeface="TT Hoves Pro" panose="020B0003020000020203" pitchFamily="34" charset="77"/>
                        </a:rPr>
                        <a:t>Schnell + </a:t>
                      </a:r>
                      <a:br>
                        <a:rPr lang="de-DE" sz="1100" b="1" i="0">
                          <a:solidFill>
                            <a:schemeClr val="accent1"/>
                          </a:solidFill>
                          <a:latin typeface="TT Hoves Pro" panose="020B0003020000020203" pitchFamily="34" charset="77"/>
                        </a:rPr>
                      </a:br>
                      <a:r>
                        <a:rPr lang="de-DE" sz="1100" b="1" i="0">
                          <a:solidFill>
                            <a:schemeClr val="accent1"/>
                          </a:solidFill>
                          <a:latin typeface="TT Hoves Pro" panose="020B0003020000020203" pitchFamily="34" charset="77"/>
                        </a:rPr>
                        <a:t>Bezahlbar</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0" i="0">
                          <a:latin typeface="TT Hoves Pro" panose="020B0003020000020203" pitchFamily="34" charset="77"/>
                        </a:rPr>
                        <a:t>Wie wollen und können wir </a:t>
                      </a:r>
                      <a:br>
                        <a:rPr lang="de-DE" sz="1100" b="0" i="0">
                          <a:latin typeface="TT Hoves Pro" panose="020B0003020000020203" pitchFamily="34" charset="77"/>
                        </a:rPr>
                      </a:br>
                      <a:r>
                        <a:rPr lang="de-DE" sz="1100" b="0" i="0">
                          <a:latin typeface="TT Hoves Pro" panose="020B0003020000020203" pitchFamily="34" charset="77"/>
                        </a:rPr>
                        <a:t>künftig bauen und wohnen?</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0" i="0">
                          <a:latin typeface="TT Hoves Pro" panose="020B0003020000020203" pitchFamily="34" charset="77"/>
                        </a:rPr>
                        <a:t>Light &amp; Building, Frankfurt 8.-13.03.26</a:t>
                      </a:r>
                    </a:p>
                    <a:p>
                      <a:r>
                        <a:rPr lang="de-DE" sz="1100" b="0" i="0">
                          <a:latin typeface="TT Hoves Pro" panose="020B0003020000020203" pitchFamily="34" charset="77"/>
                        </a:rPr>
                        <a:t>ISH, Frankfurt 15.-19.03.26</a:t>
                      </a:r>
                    </a:p>
                    <a:p>
                      <a:r>
                        <a:rPr lang="de-DE" sz="1100" b="0" i="0">
                          <a:latin typeface="TT Hoves Pro" panose="020B0003020000020203" pitchFamily="34" charset="77"/>
                        </a:rPr>
                        <a:t>SHK+E, Essen 17.-20.03.26</a:t>
                      </a:r>
                    </a:p>
                    <a:p>
                      <a:r>
                        <a:rPr lang="de-DE" sz="1100" b="0" i="0" err="1">
                          <a:latin typeface="TT Hoves Pro" panose="020B0003020000020203" pitchFamily="34" charset="77"/>
                        </a:rPr>
                        <a:t>DigitalBAU</a:t>
                      </a:r>
                      <a:r>
                        <a:rPr lang="de-DE" sz="1100" b="0" i="0">
                          <a:latin typeface="TT Hoves Pro" panose="020B0003020000020203" pitchFamily="34" charset="77"/>
                        </a:rPr>
                        <a:t>, Köln 24.–26.03.26</a:t>
                      </a:r>
                    </a:p>
                    <a:p>
                      <a:r>
                        <a:rPr lang="de-DE" sz="1100" b="0" i="0">
                          <a:latin typeface="TT Hoves Pro" panose="020B0003020000020203" pitchFamily="34" charset="77"/>
                        </a:rPr>
                        <a:t>FENSTERBAU FRONTALE, Nürnberg 24.–27.03.26</a:t>
                      </a: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34058472"/>
                  </a:ext>
                </a:extLst>
              </a:tr>
              <a:tr h="552605">
                <a:tc rowSpan="3">
                  <a:txBody>
                    <a:bodyPr/>
                    <a:lstStyle/>
                    <a:p>
                      <a:r>
                        <a:rPr lang="de-DE" sz="1100" b="1" i="0">
                          <a:latin typeface="TT Hoves Pro" panose="020B0003020000020203" pitchFamily="34" charset="77"/>
                        </a:rPr>
                        <a:t>Q2</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Digital</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April</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1" i="0">
                          <a:solidFill>
                            <a:schemeClr val="accent1"/>
                          </a:solidFill>
                          <a:latin typeface="TT Hoves Pro" panose="020B0003020000020203" pitchFamily="34" charset="77"/>
                        </a:rPr>
                        <a:t>Künstliche </a:t>
                      </a:r>
                      <a:br>
                        <a:rPr lang="de-DE" sz="1100" b="1" i="0">
                          <a:solidFill>
                            <a:schemeClr val="accent1"/>
                          </a:solidFill>
                          <a:latin typeface="TT Hoves Pro" panose="020B0003020000020203" pitchFamily="34" charset="77"/>
                        </a:rPr>
                      </a:br>
                      <a:r>
                        <a:rPr lang="de-DE" sz="1100" b="1" i="0">
                          <a:solidFill>
                            <a:schemeClr val="accent1"/>
                          </a:solidFill>
                          <a:latin typeface="TT Hoves Pro" panose="020B0003020000020203" pitchFamily="34" charset="77"/>
                        </a:rPr>
                        <a:t>Intelligenz</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Wie KI das Planen und </a:t>
                      </a:r>
                      <a:br>
                        <a:rPr lang="de-DE" sz="1100" b="0" i="0">
                          <a:latin typeface="TT Hoves Pro" panose="020B0003020000020203" pitchFamily="34" charset="77"/>
                        </a:rPr>
                      </a:br>
                      <a:r>
                        <a:rPr lang="de-DE" sz="1100" b="0" i="0">
                          <a:latin typeface="TT Hoves Pro" panose="020B0003020000020203" pitchFamily="34" charset="77"/>
                        </a:rPr>
                        <a:t>Bauen verändert</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err="1">
                          <a:latin typeface="TT Hoves Pro" panose="020B0003020000020203" pitchFamily="34" charset="77"/>
                        </a:rPr>
                        <a:t>Architekt@Work</a:t>
                      </a:r>
                      <a:r>
                        <a:rPr lang="de-DE" sz="1100" b="0" i="0">
                          <a:latin typeface="TT Hoves Pro" panose="020B0003020000020203" pitchFamily="34" charset="77"/>
                        </a:rPr>
                        <a:t>, München 15.-16.04.26</a:t>
                      </a:r>
                    </a:p>
                    <a:p>
                      <a:r>
                        <a:rPr lang="de-DE" sz="1100" b="0" i="0">
                          <a:latin typeface="TT Hoves Pro" panose="020B0003020000020203" pitchFamily="34" charset="77"/>
                        </a:rPr>
                        <a:t>World Design Capital 2026 - Frankfurt RheinMain </a:t>
                      </a:r>
                    </a:p>
                  </a:txBody>
                  <a:tcPr marL="0" marR="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56563"/>
                  </a:ext>
                </a:extLst>
              </a:tr>
              <a:tr h="552605">
                <a:tc vMerge="1">
                  <a:txBody>
                    <a:bodyPr/>
                    <a:lstStyle/>
                    <a:p>
                      <a:endParaRPr lang="de-DE" sz="1100" b="0" i="0">
                        <a:latin typeface="TT Hoves Pro" panose="020B0003020000020203" pitchFamily="34" charset="77"/>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Digital</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Mai</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1" i="0">
                          <a:solidFill>
                            <a:schemeClr val="accent1"/>
                          </a:solidFill>
                          <a:latin typeface="TT Hoves Pro" panose="020B0003020000020203" pitchFamily="34" charset="77"/>
                        </a:rPr>
                        <a:t>Büronachfolge &amp; </a:t>
                      </a:r>
                      <a:br>
                        <a:rPr lang="de-DE" sz="1100" b="1" i="0">
                          <a:solidFill>
                            <a:schemeClr val="accent1"/>
                          </a:solidFill>
                          <a:latin typeface="TT Hoves Pro" panose="020B0003020000020203" pitchFamily="34" charset="77"/>
                        </a:rPr>
                      </a:br>
                      <a:r>
                        <a:rPr lang="de-DE" sz="1100" b="1" i="0">
                          <a:solidFill>
                            <a:schemeClr val="accent1"/>
                          </a:solidFill>
                          <a:latin typeface="TT Hoves Pro" panose="020B0003020000020203" pitchFamily="34" charset="77"/>
                        </a:rPr>
                        <a:t>Gründung</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Was heißt Selbstständigkeit für Architektinnen und Architekten heute?</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100" b="0" i="0">
                        <a:latin typeface="TT Hoves Pro" panose="020B0003020000020203" pitchFamily="34" charset="77"/>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571118"/>
                  </a:ext>
                </a:extLst>
              </a:tr>
              <a:tr h="552605">
                <a:tc vMerge="1">
                  <a:txBody>
                    <a:bodyPr/>
                    <a:lstStyle/>
                    <a:p>
                      <a:endParaRPr lang="de-DE" sz="1100" b="0" i="0">
                        <a:latin typeface="TT Hoves Pro" panose="020B0003020000020203" pitchFamily="34" charset="77"/>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1" i="0">
                          <a:latin typeface="TT Hoves Pro" panose="020B0003020000020203" pitchFamily="34" charset="77"/>
                        </a:rPr>
                        <a:t>Print </a:t>
                      </a:r>
                      <a:r>
                        <a:rPr lang="de-DE" sz="1100" b="0" i="0">
                          <a:latin typeface="TT Hoves Pro" panose="020B0003020000020203" pitchFamily="34" charset="77"/>
                        </a:rPr>
                        <a:t>+ Digital</a:t>
                      </a:r>
                    </a:p>
                  </a:txBody>
                  <a:tcPr marL="3600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1" i="0">
                          <a:latin typeface="TT Hoves Pro" panose="020B0003020000020203" pitchFamily="34" charset="77"/>
                        </a:rPr>
                        <a:t>Juni</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1" i="0">
                          <a:solidFill>
                            <a:schemeClr val="accent1"/>
                          </a:solidFill>
                          <a:latin typeface="TT Hoves Pro" panose="020B0003020000020203" pitchFamily="34" charset="77"/>
                        </a:rPr>
                        <a:t>Architektur-</a:t>
                      </a:r>
                      <a:br>
                        <a:rPr lang="de-DE" sz="1100" b="1" i="0">
                          <a:solidFill>
                            <a:schemeClr val="accent1"/>
                          </a:solidFill>
                          <a:latin typeface="TT Hoves Pro" panose="020B0003020000020203" pitchFamily="34" charset="77"/>
                        </a:rPr>
                      </a:br>
                      <a:r>
                        <a:rPr lang="de-DE" sz="1100" b="1" i="0">
                          <a:solidFill>
                            <a:schemeClr val="accent1"/>
                          </a:solidFill>
                          <a:latin typeface="TT Hoves Pro" panose="020B0003020000020203" pitchFamily="34" charset="77"/>
                        </a:rPr>
                        <a:t>Vermittlung</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0" i="0">
                          <a:latin typeface="TT Hoves Pro" panose="020B0003020000020203" pitchFamily="34" charset="77"/>
                        </a:rPr>
                        <a:t>Wie die Bedeutung guter </a:t>
                      </a:r>
                      <a:br>
                        <a:rPr lang="de-DE" sz="1100" b="0" i="0">
                          <a:latin typeface="TT Hoves Pro" panose="020B0003020000020203" pitchFamily="34" charset="77"/>
                        </a:rPr>
                      </a:br>
                      <a:r>
                        <a:rPr lang="de-DE" sz="1100" b="0" i="0">
                          <a:latin typeface="TT Hoves Pro" panose="020B0003020000020203" pitchFamily="34" charset="77"/>
                        </a:rPr>
                        <a:t>Architektur (</a:t>
                      </a:r>
                      <a:r>
                        <a:rPr lang="de-DE" sz="1100" b="0" i="0" err="1">
                          <a:latin typeface="TT Hoves Pro" panose="020B0003020000020203" pitchFamily="34" charset="77"/>
                        </a:rPr>
                        <a:t>be</a:t>
                      </a:r>
                      <a:r>
                        <a:rPr lang="de-DE" sz="1100" b="0" i="0">
                          <a:latin typeface="TT Hoves Pro" panose="020B0003020000020203" pitchFamily="34" charset="77"/>
                        </a:rPr>
                        <a:t>)greifbar wird</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0" i="0">
                          <a:latin typeface="TT Hoves Pro" panose="020B0003020000020203" pitchFamily="34" charset="77"/>
                        </a:rPr>
                        <a:t>REAL ESTATE ARENA, Hannover 10.-11.06.26</a:t>
                      </a:r>
                    </a:p>
                    <a:p>
                      <a:r>
                        <a:rPr lang="de-DE" sz="1100" b="0" i="0" err="1">
                          <a:latin typeface="TT Hoves Pro" panose="020B0003020000020203" pitchFamily="34" charset="77"/>
                        </a:rPr>
                        <a:t>Stone+tec</a:t>
                      </a:r>
                      <a:r>
                        <a:rPr lang="de-DE" sz="1100" b="0" i="0">
                          <a:latin typeface="TT Hoves Pro" panose="020B0003020000020203" pitchFamily="34" charset="77"/>
                        </a:rPr>
                        <a:t>, Nürnberg 17.-20.06.26 </a:t>
                      </a:r>
                    </a:p>
                    <a:p>
                      <a:r>
                        <a:rPr lang="de-DE" sz="1100" b="0" i="0">
                          <a:latin typeface="TT Hoves Pro" panose="020B0003020000020203" pitchFamily="34" charset="77"/>
                        </a:rPr>
                        <a:t>Tag der Architektur 27.-28.06.26</a:t>
                      </a: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73585803"/>
                  </a:ext>
                </a:extLst>
              </a:tr>
            </a:tbl>
          </a:graphicData>
        </a:graphic>
      </p:graphicFrame>
      <p:sp>
        <p:nvSpPr>
          <p:cNvPr id="6" name="Textfeld 5">
            <a:extLst>
              <a:ext uri="{FF2B5EF4-FFF2-40B4-BE49-F238E27FC236}">
                <a16:creationId xmlns:a16="http://schemas.microsoft.com/office/drawing/2014/main" id="{9CE41AB4-150D-6FD5-E4AA-77E605788C1D}"/>
              </a:ext>
            </a:extLst>
          </p:cNvPr>
          <p:cNvSpPr txBox="1"/>
          <p:nvPr/>
        </p:nvSpPr>
        <p:spPr>
          <a:xfrm>
            <a:off x="483964" y="1320800"/>
            <a:ext cx="2609689" cy="400110"/>
          </a:xfrm>
          <a:prstGeom prst="rect">
            <a:avLst/>
          </a:prstGeom>
          <a:noFill/>
        </p:spPr>
        <p:txBody>
          <a:bodyPr wrap="none" lIns="0" rIns="0" rtlCol="0">
            <a:spAutoFit/>
          </a:bodyPr>
          <a:lstStyle/>
          <a:p>
            <a:r>
              <a:rPr lang="de-DE" sz="2000" b="1">
                <a:latin typeface="TT Hoves Pro" panose="020B0003020000020203" pitchFamily="34" charset="77"/>
              </a:rPr>
              <a:t>Themenübersicht 1/2</a:t>
            </a:r>
          </a:p>
        </p:txBody>
      </p:sp>
      <p:sp>
        <p:nvSpPr>
          <p:cNvPr id="9" name="Textfeld 8">
            <a:extLst>
              <a:ext uri="{FF2B5EF4-FFF2-40B4-BE49-F238E27FC236}">
                <a16:creationId xmlns:a16="http://schemas.microsoft.com/office/drawing/2014/main" id="{872CA2F2-CB4E-29C3-8D90-8229671B3408}"/>
              </a:ext>
            </a:extLst>
          </p:cNvPr>
          <p:cNvSpPr txBox="1"/>
          <p:nvPr/>
        </p:nvSpPr>
        <p:spPr>
          <a:xfrm>
            <a:off x="483963" y="1802173"/>
            <a:ext cx="7838233" cy="600164"/>
          </a:xfrm>
          <a:prstGeom prst="rect">
            <a:avLst/>
          </a:prstGeom>
          <a:noFill/>
        </p:spPr>
        <p:txBody>
          <a:bodyPr wrap="square" lIns="0" rIns="0" rtlCol="0">
            <a:spAutoFit/>
          </a:bodyPr>
          <a:lstStyle/>
          <a:p>
            <a:r>
              <a:rPr lang="de-DE" sz="1100">
                <a:latin typeface="TT Hoves Pro" panose="020B0003020000020203" pitchFamily="34" charset="77"/>
              </a:rPr>
              <a:t>Jeden Monat setzt das Deutsche </a:t>
            </a:r>
            <a:r>
              <a:rPr lang="de-DE" sz="1100" err="1">
                <a:latin typeface="TT Hoves Pro" panose="020B0003020000020203" pitchFamily="34" charset="77"/>
              </a:rPr>
              <a:t>Architekt:innenblatt</a:t>
            </a:r>
            <a:r>
              <a:rPr lang="de-DE" sz="1100">
                <a:latin typeface="TT Hoves Pro" panose="020B0003020000020203" pitchFamily="34" charset="77"/>
              </a:rPr>
              <a:t> einen neuen thematischen Schwerpunkt, der auf allen Kanälen – Print, Online, Newsletter und </a:t>
            </a:r>
            <a:r>
              <a:rPr lang="de-DE" sz="1100" err="1">
                <a:latin typeface="TT Hoves Pro" panose="020B0003020000020203" pitchFamily="34" charset="77"/>
              </a:rPr>
              <a:t>Social</a:t>
            </a:r>
            <a:r>
              <a:rPr lang="de-DE" sz="1100">
                <a:latin typeface="TT Hoves Pro" panose="020B0003020000020203" pitchFamily="34" charset="77"/>
              </a:rPr>
              <a:t> Media – aufgegriffen wird. Die zwölf Jahresthemen schaffen damit ein verbindendes inhaltliches Gerüst und bieten Werbepartnern vielfältige, zielgerichtete Anknüpfungspunkte über alle Medien hinweg.</a:t>
            </a:r>
          </a:p>
        </p:txBody>
      </p:sp>
      <p:pic>
        <p:nvPicPr>
          <p:cNvPr id="2" name="Grafik 1">
            <a:extLst>
              <a:ext uri="{FF2B5EF4-FFF2-40B4-BE49-F238E27FC236}">
                <a16:creationId xmlns:a16="http://schemas.microsoft.com/office/drawing/2014/main" id="{38B9090D-EBD4-4D7C-BA30-6DBDC7DD69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3" name="Textfeld 2">
            <a:extLst>
              <a:ext uri="{FF2B5EF4-FFF2-40B4-BE49-F238E27FC236}">
                <a16:creationId xmlns:a16="http://schemas.microsoft.com/office/drawing/2014/main" id="{84330A34-F07C-DEAA-42A0-221015551475}"/>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23967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0F88-E32E-6616-20CA-7ED57E06C39F}"/>
            </a:ext>
          </a:extLst>
        </p:cNvPr>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6A063A8F-3D9D-AAEE-AA15-17A27EF47F02}"/>
              </a:ext>
            </a:extLst>
          </p:cNvPr>
          <p:cNvGraphicFramePr>
            <a:graphicFrameLocks noGrp="1"/>
          </p:cNvGraphicFramePr>
          <p:nvPr>
            <p:extLst>
              <p:ext uri="{D42A27DB-BD31-4B8C-83A1-F6EECF244321}">
                <p14:modId xmlns:p14="http://schemas.microsoft.com/office/powerpoint/2010/main" val="1678331447"/>
              </p:ext>
            </p:extLst>
          </p:nvPr>
        </p:nvGraphicFramePr>
        <p:xfrm>
          <a:off x="501808" y="2000078"/>
          <a:ext cx="9576912" cy="4512781"/>
        </p:xfrm>
        <a:graphic>
          <a:graphicData uri="http://schemas.openxmlformats.org/drawingml/2006/table">
            <a:tbl>
              <a:tblPr firstRow="1" bandRow="1">
                <a:tableStyleId>{5C22544A-7EE6-4342-B048-85BDC9FD1C3A}</a:tableStyleId>
              </a:tblPr>
              <a:tblGrid>
                <a:gridCol w="422752">
                  <a:extLst>
                    <a:ext uri="{9D8B030D-6E8A-4147-A177-3AD203B41FA5}">
                      <a16:colId xmlns:a16="http://schemas.microsoft.com/office/drawing/2014/main" val="3382957718"/>
                    </a:ext>
                  </a:extLst>
                </a:gridCol>
                <a:gridCol w="731520">
                  <a:extLst>
                    <a:ext uri="{9D8B030D-6E8A-4147-A177-3AD203B41FA5}">
                      <a16:colId xmlns:a16="http://schemas.microsoft.com/office/drawing/2014/main" val="1998482119"/>
                    </a:ext>
                  </a:extLst>
                </a:gridCol>
                <a:gridCol w="881847">
                  <a:extLst>
                    <a:ext uri="{9D8B030D-6E8A-4147-A177-3AD203B41FA5}">
                      <a16:colId xmlns:a16="http://schemas.microsoft.com/office/drawing/2014/main" val="409677469"/>
                    </a:ext>
                  </a:extLst>
                </a:gridCol>
                <a:gridCol w="1536233">
                  <a:extLst>
                    <a:ext uri="{9D8B030D-6E8A-4147-A177-3AD203B41FA5}">
                      <a16:colId xmlns:a16="http://schemas.microsoft.com/office/drawing/2014/main" val="2456989540"/>
                    </a:ext>
                  </a:extLst>
                </a:gridCol>
                <a:gridCol w="2865120">
                  <a:extLst>
                    <a:ext uri="{9D8B030D-6E8A-4147-A177-3AD203B41FA5}">
                      <a16:colId xmlns:a16="http://schemas.microsoft.com/office/drawing/2014/main" val="456982987"/>
                    </a:ext>
                  </a:extLst>
                </a:gridCol>
                <a:gridCol w="3139440">
                  <a:extLst>
                    <a:ext uri="{9D8B030D-6E8A-4147-A177-3AD203B41FA5}">
                      <a16:colId xmlns:a16="http://schemas.microsoft.com/office/drawing/2014/main" val="3865636878"/>
                    </a:ext>
                  </a:extLst>
                </a:gridCol>
              </a:tblGrid>
              <a:tr h="323921">
                <a:tc gridSpan="2">
                  <a:txBody>
                    <a:bodyPr/>
                    <a:lstStyle/>
                    <a:p>
                      <a:r>
                        <a:rPr lang="de-DE" sz="1200" b="1" i="0">
                          <a:solidFill>
                            <a:schemeClr val="accent4"/>
                          </a:solidFill>
                          <a:latin typeface="TT Hoves Pro" panose="020B0003020000020203" pitchFamily="34" charset="77"/>
                        </a:rPr>
                        <a:t>Ausgabe</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b="1" i="0">
                        <a:solidFill>
                          <a:schemeClr val="accent4"/>
                        </a:solidFill>
                        <a:latin typeface="TT Hoves Pro" panose="020B0003020000020203" pitchFamily="34" charset="77"/>
                      </a:endParaRP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solidFill>
                            <a:schemeClr val="accent4"/>
                          </a:solidFill>
                          <a:latin typeface="TT Hoves Pro" panose="020B0003020000020203" pitchFamily="34" charset="77"/>
                        </a:rPr>
                        <a:t>Monat</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b="1" i="0">
                          <a:solidFill>
                            <a:schemeClr val="accent4"/>
                          </a:solidFill>
                          <a:latin typeface="TT Hoves Pro" panose="020B0003020000020203" pitchFamily="34" charset="77"/>
                        </a:rPr>
                        <a:t>Themenschwerpunkt</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b="1" i="0">
                        <a:solidFill>
                          <a:schemeClr val="accent4"/>
                        </a:solidFill>
                        <a:latin typeface="TT Hoves Pro" panose="020B0003020000020203" pitchFamily="34" charset="77"/>
                      </a:endParaRPr>
                    </a:p>
                  </a:txBody>
                  <a:tcPr>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solidFill>
                            <a:schemeClr val="accent4"/>
                          </a:solidFill>
                          <a:latin typeface="TT Hoves Pro" panose="020B0003020000020203" pitchFamily="34" charset="77"/>
                        </a:rPr>
                        <a:t>Events</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677062"/>
                  </a:ext>
                </a:extLst>
              </a:tr>
              <a:tr h="589057">
                <a:tc rowSpan="3">
                  <a:txBody>
                    <a:bodyPr/>
                    <a:lstStyle/>
                    <a:p>
                      <a:r>
                        <a:rPr lang="de-DE" sz="1100" b="1" i="0">
                          <a:latin typeface="TT Hoves Pro" panose="020B0003020000020203" pitchFamily="34" charset="77"/>
                        </a:rPr>
                        <a:t>Q3</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Digital</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Juli</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1" i="0">
                          <a:solidFill>
                            <a:schemeClr val="accent1"/>
                          </a:solidFill>
                          <a:latin typeface="TT Hoves Pro" panose="020B0003020000020203" pitchFamily="34" charset="77"/>
                        </a:rPr>
                        <a:t>Große Events</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Großveranstaltungen – zeitgemäß </a:t>
                      </a:r>
                      <a:br>
                        <a:rPr lang="de-DE" sz="1100" b="0" i="0">
                          <a:latin typeface="TT Hoves Pro" panose="020B0003020000020203" pitchFamily="34" charset="77"/>
                        </a:rPr>
                      </a:br>
                      <a:r>
                        <a:rPr lang="de-DE" sz="1100" b="0" i="0">
                          <a:latin typeface="TT Hoves Pro" panose="020B0003020000020203" pitchFamily="34" charset="77"/>
                        </a:rPr>
                        <a:t>und nachhaltig?</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Fußball-WM 11.06.-19.07.26</a:t>
                      </a:r>
                    </a:p>
                  </a:txBody>
                  <a:tcPr marL="0" marR="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5266"/>
                  </a:ext>
                </a:extLst>
              </a:tr>
              <a:tr h="589057">
                <a:tc vMerge="1">
                  <a:txBody>
                    <a:bodyPr/>
                    <a:lstStyle/>
                    <a:p>
                      <a:endParaRPr lang="de-DE" sz="1100" b="0" i="0">
                        <a:latin typeface="TT Hoves Pro" panose="020B0003020000020203" pitchFamily="34" charset="77"/>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Digital</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August</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1" i="0">
                          <a:solidFill>
                            <a:schemeClr val="accent1"/>
                          </a:solidFill>
                          <a:latin typeface="TT Hoves Pro" panose="020B0003020000020203" pitchFamily="34" charset="77"/>
                        </a:rPr>
                        <a:t>Klimaresilienz &amp;</a:t>
                      </a:r>
                      <a:br>
                        <a:rPr lang="de-DE" sz="1100" b="1" i="0">
                          <a:solidFill>
                            <a:schemeClr val="accent1"/>
                          </a:solidFill>
                          <a:latin typeface="TT Hoves Pro" panose="020B0003020000020203" pitchFamily="34" charset="77"/>
                        </a:rPr>
                      </a:br>
                      <a:r>
                        <a:rPr lang="de-DE" sz="1100" b="1" i="0">
                          <a:solidFill>
                            <a:schemeClr val="accent1"/>
                          </a:solidFill>
                          <a:latin typeface="TT Hoves Pro" panose="020B0003020000020203" pitchFamily="34" charset="77"/>
                        </a:rPr>
                        <a:t>Hitzeschutz</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Städte und Gemeinden im Wandel</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Woche der Klimaanpassung</a:t>
                      </a:r>
                    </a:p>
                    <a:p>
                      <a:r>
                        <a:rPr lang="de-DE" sz="1100" b="0" i="0">
                          <a:latin typeface="TT Hoves Pro" panose="020B0003020000020203" pitchFamily="34" charset="77"/>
                        </a:rPr>
                        <a:t>Deutscher Nachhaltigkeitspreis Architektur</a:t>
                      </a: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895889"/>
                  </a:ext>
                </a:extLst>
              </a:tr>
              <a:tr h="902992">
                <a:tc vMerge="1">
                  <a:txBody>
                    <a:bodyPr/>
                    <a:lstStyle/>
                    <a:p>
                      <a:endParaRPr lang="de-DE" sz="1100" b="0" i="0">
                        <a:latin typeface="TT Hoves Pro" panose="020B0003020000020203" pitchFamily="34" charset="77"/>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1" i="0">
                          <a:latin typeface="TT Hoves Pro" panose="020B0003020000020203" pitchFamily="34" charset="77"/>
                        </a:rPr>
                        <a:t>Print</a:t>
                      </a:r>
                      <a:r>
                        <a:rPr lang="de-DE" sz="1100" b="0" i="0">
                          <a:latin typeface="TT Hoves Pro" panose="020B0003020000020203" pitchFamily="34" charset="77"/>
                        </a:rPr>
                        <a:t> + Digital</a:t>
                      </a:r>
                    </a:p>
                  </a:txBody>
                  <a:tcPr marL="3600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1" i="0">
                          <a:latin typeface="TT Hoves Pro" panose="020B0003020000020203" pitchFamily="34" charset="77"/>
                        </a:rPr>
                        <a:t>September</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1" i="0">
                          <a:solidFill>
                            <a:schemeClr val="accent1"/>
                          </a:solidFill>
                          <a:latin typeface="TT Hoves Pro" panose="020B0003020000020203" pitchFamily="34" charset="77"/>
                        </a:rPr>
                        <a:t>Junge Köpfe, </a:t>
                      </a:r>
                      <a:br>
                        <a:rPr lang="de-DE" sz="1100" b="1" i="0">
                          <a:solidFill>
                            <a:schemeClr val="accent1"/>
                          </a:solidFill>
                          <a:latin typeface="TT Hoves Pro" panose="020B0003020000020203" pitchFamily="34" charset="77"/>
                        </a:rPr>
                      </a:br>
                      <a:r>
                        <a:rPr lang="de-DE" sz="1100" b="1" i="0">
                          <a:solidFill>
                            <a:schemeClr val="accent1"/>
                          </a:solidFill>
                          <a:latin typeface="TT Hoves Pro" panose="020B0003020000020203" pitchFamily="34" charset="77"/>
                        </a:rPr>
                        <a:t>junge Ideen</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0" i="0">
                          <a:latin typeface="TT Hoves Pro" panose="020B0003020000020203" pitchFamily="34" charset="77"/>
                        </a:rPr>
                        <a:t>Generation Haltung</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0" i="0" err="1">
                          <a:latin typeface="TT Hoves Pro" panose="020B0003020000020203" pitchFamily="34" charset="77"/>
                        </a:rPr>
                        <a:t>Nachwuchsarchitekt:innentag</a:t>
                      </a:r>
                      <a:r>
                        <a:rPr lang="de-DE" sz="1100" b="0" i="0">
                          <a:latin typeface="TT Hoves Pro" panose="020B0003020000020203" pitchFamily="34" charset="77"/>
                        </a:rPr>
                        <a:t> (NAT26) </a:t>
                      </a:r>
                    </a:p>
                    <a:p>
                      <a:r>
                        <a:rPr lang="de-DE" sz="1100" b="0" i="0" err="1">
                          <a:latin typeface="TT Hoves Pro" panose="020B0003020000020203" pitchFamily="34" charset="77"/>
                        </a:rPr>
                        <a:t>Nordbau</a:t>
                      </a:r>
                      <a:r>
                        <a:rPr lang="de-DE" sz="1100" b="0" i="0">
                          <a:latin typeface="TT Hoves Pro" panose="020B0003020000020203" pitchFamily="34" charset="77"/>
                        </a:rPr>
                        <a:t>, Neumünster 09.-13.09.26</a:t>
                      </a:r>
                    </a:p>
                    <a:p>
                      <a:r>
                        <a:rPr lang="de-DE" sz="1100" b="0" i="0" err="1">
                          <a:latin typeface="TT Hoves Pro" panose="020B0003020000020203" pitchFamily="34" charset="77"/>
                        </a:rPr>
                        <a:t>GaLaBau</a:t>
                      </a:r>
                      <a:r>
                        <a:rPr lang="de-DE" sz="1100" b="0" i="0">
                          <a:latin typeface="TT Hoves Pro" panose="020B0003020000020203" pitchFamily="34" charset="77"/>
                        </a:rPr>
                        <a:t>, Nürnberg 15.-18.09.26</a:t>
                      </a: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34058472"/>
                  </a:ext>
                </a:extLst>
              </a:tr>
              <a:tr h="888701">
                <a:tc rowSpan="3">
                  <a:txBody>
                    <a:bodyPr/>
                    <a:lstStyle/>
                    <a:p>
                      <a:r>
                        <a:rPr lang="de-DE" sz="1100" b="1" i="0">
                          <a:latin typeface="TT Hoves Pro" panose="020B0003020000020203" pitchFamily="34" charset="77"/>
                        </a:rPr>
                        <a:t>Q4</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Digital</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Oktober</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1" i="0">
                          <a:solidFill>
                            <a:schemeClr val="accent1"/>
                          </a:solidFill>
                          <a:latin typeface="TT Hoves Pro" panose="020B0003020000020203" pitchFamily="34" charset="77"/>
                        </a:rPr>
                        <a:t>Bauen für die Bildung</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Wie sieht eine Bildungsarchitektur </a:t>
                      </a:r>
                      <a:br>
                        <a:rPr lang="de-DE" sz="1100" b="0" i="0">
                          <a:latin typeface="TT Hoves Pro" panose="020B0003020000020203" pitchFamily="34" charset="77"/>
                        </a:rPr>
                      </a:br>
                      <a:r>
                        <a:rPr lang="de-DE" sz="1100" b="0" i="0">
                          <a:latin typeface="TT Hoves Pro" panose="020B0003020000020203" pitchFamily="34" charset="77"/>
                        </a:rPr>
                        <a:t>der Zukunft aus? </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EXPO REAL, München 05.-07.10.26</a:t>
                      </a:r>
                    </a:p>
                    <a:p>
                      <a:r>
                        <a:rPr lang="de-DE" sz="1100" b="0" i="0" err="1">
                          <a:latin typeface="TT Hoves Pro" panose="020B0003020000020203" pitchFamily="34" charset="77"/>
                        </a:rPr>
                        <a:t>Interbad</a:t>
                      </a:r>
                      <a:r>
                        <a:rPr lang="de-DE" sz="1100" b="0" i="0">
                          <a:latin typeface="TT Hoves Pro" panose="020B0003020000020203" pitchFamily="34" charset="77"/>
                        </a:rPr>
                        <a:t>, Stuttgart 06.-08.10.26</a:t>
                      </a:r>
                    </a:p>
                    <a:p>
                      <a:r>
                        <a:rPr lang="de-DE" sz="1100" b="0" i="0" err="1">
                          <a:latin typeface="TT Hoves Pro" panose="020B0003020000020203" pitchFamily="34" charset="77"/>
                        </a:rPr>
                        <a:t>Architekt@Work</a:t>
                      </a:r>
                      <a:r>
                        <a:rPr lang="de-DE" sz="1100" b="0" i="0">
                          <a:latin typeface="TT Hoves Pro" panose="020B0003020000020203" pitchFamily="34" charset="77"/>
                        </a:rPr>
                        <a:t>, Berlin 07.-08.10.26 </a:t>
                      </a:r>
                    </a:p>
                    <a:p>
                      <a:r>
                        <a:rPr lang="de-DE" sz="1100" b="0" i="0" err="1">
                          <a:latin typeface="TT Hoves Pro" panose="020B0003020000020203" pitchFamily="34" charset="77"/>
                        </a:rPr>
                        <a:t>Glastec</a:t>
                      </a:r>
                      <a:r>
                        <a:rPr lang="de-DE" sz="1100" b="0" i="0">
                          <a:latin typeface="TT Hoves Pro" panose="020B0003020000020203" pitchFamily="34" charset="77"/>
                        </a:rPr>
                        <a:t>, Düsseldorf 20.-23.10.26</a:t>
                      </a:r>
                    </a:p>
                    <a:p>
                      <a:r>
                        <a:rPr lang="de-DE" sz="1100" b="0" i="0">
                          <a:latin typeface="TT Hoves Pro" panose="020B0003020000020203" pitchFamily="34" charset="77"/>
                        </a:rPr>
                        <a:t>ORGATEC, Köln 27.-30.10.26</a:t>
                      </a:r>
                    </a:p>
                  </a:txBody>
                  <a:tcPr marL="0" marR="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56563"/>
                  </a:ext>
                </a:extLst>
              </a:tr>
              <a:tr h="589057">
                <a:tc vMerge="1">
                  <a:txBody>
                    <a:bodyPr/>
                    <a:lstStyle/>
                    <a:p>
                      <a:endParaRPr lang="de-DE" sz="1100" b="0" i="0">
                        <a:latin typeface="TT Hoves Pro" panose="020B0003020000020203" pitchFamily="34" charset="77"/>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Digital</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November</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1" i="0">
                          <a:solidFill>
                            <a:schemeClr val="accent1"/>
                          </a:solidFill>
                          <a:latin typeface="TT Hoves Pro" panose="020B0003020000020203" pitchFamily="34" charset="77"/>
                        </a:rPr>
                        <a:t>Strukturumfrage</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Arbeitsrealitäten und Zukunfts-</a:t>
                      </a:r>
                      <a:br>
                        <a:rPr lang="de-DE" sz="1100" b="0" i="0">
                          <a:latin typeface="TT Hoves Pro" panose="020B0003020000020203" pitchFamily="34" charset="77"/>
                        </a:rPr>
                      </a:br>
                      <a:r>
                        <a:rPr lang="de-DE" sz="1100" b="0" i="0">
                          <a:latin typeface="TT Hoves Pro" panose="020B0003020000020203" pitchFamily="34" charset="77"/>
                        </a:rPr>
                        <a:t>perspektiven im Berufsstand</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i="0">
                          <a:latin typeface="TT Hoves Pro" panose="020B0003020000020203" pitchFamily="34" charset="77"/>
                        </a:rPr>
                        <a:t>Denkmal, Leipzig 05.-07.11.26</a:t>
                      </a: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571118"/>
                  </a:ext>
                </a:extLst>
              </a:tr>
              <a:tr h="589057">
                <a:tc vMerge="1">
                  <a:txBody>
                    <a:bodyPr/>
                    <a:lstStyle/>
                    <a:p>
                      <a:endParaRPr lang="de-DE" sz="1100" b="0" i="0">
                        <a:latin typeface="TT Hoves Pro" panose="020B0003020000020203" pitchFamily="34" charset="77"/>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1" i="0">
                          <a:latin typeface="TT Hoves Pro" panose="020B0003020000020203" pitchFamily="34" charset="77"/>
                        </a:rPr>
                        <a:t>Print</a:t>
                      </a:r>
                      <a:r>
                        <a:rPr lang="de-DE" sz="1100" b="0" i="0">
                          <a:latin typeface="TT Hoves Pro" panose="020B0003020000020203" pitchFamily="34" charset="77"/>
                        </a:rPr>
                        <a:t> + Digital</a:t>
                      </a:r>
                    </a:p>
                  </a:txBody>
                  <a:tcPr marL="3600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1" i="0">
                          <a:latin typeface="TT Hoves Pro" panose="020B0003020000020203" pitchFamily="34" charset="77"/>
                        </a:rPr>
                        <a:t>Dezember</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1" i="0">
                          <a:solidFill>
                            <a:schemeClr val="accent1"/>
                          </a:solidFill>
                          <a:latin typeface="TT Hoves Pro" panose="020B0003020000020203" pitchFamily="34" charset="77"/>
                        </a:rPr>
                        <a:t>Zukunftsräume</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100" b="0" i="0">
                          <a:latin typeface="TT Hoves Pro" panose="020B0003020000020203" pitchFamily="34" charset="77"/>
                        </a:rPr>
                        <a:t>Wo Architektur neue Wege geht</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100" b="0" i="0" err="1">
                          <a:latin typeface="TT Hoves Pro" panose="020B0003020000020203" pitchFamily="34" charset="77"/>
                        </a:rPr>
                        <a:t>Architekt@Work</a:t>
                      </a:r>
                      <a:r>
                        <a:rPr lang="de-DE" sz="1100" b="0" i="0">
                          <a:latin typeface="TT Hoves Pro" panose="020B0003020000020203" pitchFamily="34" charset="77"/>
                        </a:rPr>
                        <a:t>, Frankfurt 02.-03.12.26</a:t>
                      </a: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73585803"/>
                  </a:ext>
                </a:extLst>
              </a:tr>
            </a:tbl>
          </a:graphicData>
        </a:graphic>
      </p:graphicFrame>
      <p:sp>
        <p:nvSpPr>
          <p:cNvPr id="6" name="Textfeld 5">
            <a:extLst>
              <a:ext uri="{FF2B5EF4-FFF2-40B4-BE49-F238E27FC236}">
                <a16:creationId xmlns:a16="http://schemas.microsoft.com/office/drawing/2014/main" id="{F4435DC6-E656-0A53-1492-4E8D515A9F73}"/>
              </a:ext>
            </a:extLst>
          </p:cNvPr>
          <p:cNvSpPr txBox="1"/>
          <p:nvPr/>
        </p:nvSpPr>
        <p:spPr>
          <a:xfrm>
            <a:off x="483964" y="1320800"/>
            <a:ext cx="2656176" cy="400110"/>
          </a:xfrm>
          <a:prstGeom prst="rect">
            <a:avLst/>
          </a:prstGeom>
          <a:noFill/>
        </p:spPr>
        <p:txBody>
          <a:bodyPr wrap="none" lIns="0" rIns="0" rtlCol="0">
            <a:spAutoFit/>
          </a:bodyPr>
          <a:lstStyle/>
          <a:p>
            <a:r>
              <a:rPr lang="de-DE" sz="2000" b="1">
                <a:latin typeface="TT Hoves Pro" panose="020B0003020000020203" pitchFamily="34" charset="77"/>
              </a:rPr>
              <a:t>Themenübersicht 2/2</a:t>
            </a:r>
          </a:p>
        </p:txBody>
      </p:sp>
      <p:pic>
        <p:nvPicPr>
          <p:cNvPr id="2" name="Grafik 1">
            <a:extLst>
              <a:ext uri="{FF2B5EF4-FFF2-40B4-BE49-F238E27FC236}">
                <a16:creationId xmlns:a16="http://schemas.microsoft.com/office/drawing/2014/main" id="{01A47E3A-A4EC-E062-1A80-8CE19D754A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3" name="Textfeld 2">
            <a:extLst>
              <a:ext uri="{FF2B5EF4-FFF2-40B4-BE49-F238E27FC236}">
                <a16:creationId xmlns:a16="http://schemas.microsoft.com/office/drawing/2014/main" id="{F4B90735-A015-1C6E-7099-FA53AD6D8EB5}"/>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413528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FC00D-BB78-D802-5187-E64F2B77EF8B}"/>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2149261D-0FF7-1A93-A6C6-9D75D8D5B12D}"/>
              </a:ext>
            </a:extLst>
          </p:cNvPr>
          <p:cNvSpPr txBox="1"/>
          <p:nvPr/>
        </p:nvSpPr>
        <p:spPr>
          <a:xfrm>
            <a:off x="483964" y="1320800"/>
            <a:ext cx="2870979" cy="400110"/>
          </a:xfrm>
          <a:prstGeom prst="rect">
            <a:avLst/>
          </a:prstGeom>
          <a:noFill/>
        </p:spPr>
        <p:txBody>
          <a:bodyPr wrap="none" lIns="0" rIns="0" rtlCol="0">
            <a:spAutoFit/>
          </a:bodyPr>
          <a:lstStyle/>
          <a:p>
            <a:r>
              <a:rPr lang="de-DE" sz="2000" b="1">
                <a:latin typeface="TT Hoves Pro" panose="020B0003020000020203" pitchFamily="34" charset="77"/>
              </a:rPr>
              <a:t>Termine: Printausgabe </a:t>
            </a:r>
          </a:p>
        </p:txBody>
      </p:sp>
      <p:graphicFrame>
        <p:nvGraphicFramePr>
          <p:cNvPr id="3" name="Tabelle 2">
            <a:extLst>
              <a:ext uri="{FF2B5EF4-FFF2-40B4-BE49-F238E27FC236}">
                <a16:creationId xmlns:a16="http://schemas.microsoft.com/office/drawing/2014/main" id="{1486F333-C952-2514-B90E-764118C28D72}"/>
              </a:ext>
            </a:extLst>
          </p:cNvPr>
          <p:cNvGraphicFramePr>
            <a:graphicFrameLocks noGrp="1"/>
          </p:cNvGraphicFramePr>
          <p:nvPr>
            <p:extLst>
              <p:ext uri="{D42A27DB-BD31-4B8C-83A1-F6EECF244321}">
                <p14:modId xmlns:p14="http://schemas.microsoft.com/office/powerpoint/2010/main" val="1213628297"/>
              </p:ext>
            </p:extLst>
          </p:nvPr>
        </p:nvGraphicFramePr>
        <p:xfrm>
          <a:off x="558799" y="2000078"/>
          <a:ext cx="9536547" cy="3615630"/>
        </p:xfrm>
        <a:graphic>
          <a:graphicData uri="http://schemas.openxmlformats.org/drawingml/2006/table">
            <a:tbl>
              <a:tblPr firstRow="1" bandRow="1">
                <a:tableStyleId>{5C22544A-7EE6-4342-B048-85BDC9FD1C3A}</a:tableStyleId>
              </a:tblPr>
              <a:tblGrid>
                <a:gridCol w="1235218">
                  <a:extLst>
                    <a:ext uri="{9D8B030D-6E8A-4147-A177-3AD203B41FA5}">
                      <a16:colId xmlns:a16="http://schemas.microsoft.com/office/drawing/2014/main" val="2543955725"/>
                    </a:ext>
                  </a:extLst>
                </a:gridCol>
                <a:gridCol w="1651940">
                  <a:extLst>
                    <a:ext uri="{9D8B030D-6E8A-4147-A177-3AD203B41FA5}">
                      <a16:colId xmlns:a16="http://schemas.microsoft.com/office/drawing/2014/main" val="1011924579"/>
                    </a:ext>
                  </a:extLst>
                </a:gridCol>
                <a:gridCol w="2216463">
                  <a:extLst>
                    <a:ext uri="{9D8B030D-6E8A-4147-A177-3AD203B41FA5}">
                      <a16:colId xmlns:a16="http://schemas.microsoft.com/office/drawing/2014/main" val="3865636878"/>
                    </a:ext>
                  </a:extLst>
                </a:gridCol>
                <a:gridCol w="2216463">
                  <a:extLst>
                    <a:ext uri="{9D8B030D-6E8A-4147-A177-3AD203B41FA5}">
                      <a16:colId xmlns:a16="http://schemas.microsoft.com/office/drawing/2014/main" val="3016437349"/>
                    </a:ext>
                  </a:extLst>
                </a:gridCol>
                <a:gridCol w="2216463">
                  <a:extLst>
                    <a:ext uri="{9D8B030D-6E8A-4147-A177-3AD203B41FA5}">
                      <a16:colId xmlns:a16="http://schemas.microsoft.com/office/drawing/2014/main" val="2239731590"/>
                    </a:ext>
                  </a:extLst>
                </a:gridCol>
              </a:tblGrid>
              <a:tr h="584484">
                <a:tc>
                  <a:txBody>
                    <a:bodyPr/>
                    <a:lstStyle/>
                    <a:p>
                      <a:pPr algn="ctr"/>
                      <a:r>
                        <a:rPr lang="de-DE" sz="1200" b="1" i="0">
                          <a:solidFill>
                            <a:schemeClr val="accent4"/>
                          </a:solidFill>
                          <a:latin typeface="TT Hoves Pro" panose="020B0003020000020203" pitchFamily="34" charset="77"/>
                        </a:rPr>
                        <a:t>Ausgabe</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i="0">
                          <a:solidFill>
                            <a:schemeClr val="accent4"/>
                          </a:solidFill>
                          <a:latin typeface="TT Hoves Pro" panose="020B0003020000020203" pitchFamily="34" charset="77"/>
                        </a:rPr>
                        <a:t>Anzeigenschluss</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i="0">
                          <a:solidFill>
                            <a:schemeClr val="accent4"/>
                          </a:solidFill>
                          <a:latin typeface="TT Hoves Pro" panose="020B0003020000020203" pitchFamily="34" charset="77"/>
                        </a:rPr>
                        <a:t>Druckunterlagenschluss</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i="0">
                          <a:solidFill>
                            <a:schemeClr val="accent4"/>
                          </a:solidFill>
                          <a:latin typeface="TT Hoves Pro" panose="020B0003020000020203" pitchFamily="34" charset="77"/>
                        </a:rPr>
                        <a:t>Spätester Anliefertermin Beilagen und </a:t>
                      </a:r>
                      <a:r>
                        <a:rPr lang="de-DE" sz="1200" b="1" i="0" err="1">
                          <a:solidFill>
                            <a:schemeClr val="accent4"/>
                          </a:solidFill>
                          <a:latin typeface="TT Hoves Pro" panose="020B0003020000020203" pitchFamily="34" charset="77"/>
                        </a:rPr>
                        <a:t>Beihefter</a:t>
                      </a:r>
                      <a:r>
                        <a:rPr lang="de-DE" sz="1200" b="1" i="0">
                          <a:solidFill>
                            <a:schemeClr val="accent4"/>
                          </a:solidFill>
                          <a:latin typeface="TT Hoves Pro" panose="020B0003020000020203" pitchFamily="34" charset="77"/>
                        </a:rPr>
                        <a:t> </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i="0">
                          <a:solidFill>
                            <a:schemeClr val="accent4"/>
                          </a:solidFill>
                          <a:latin typeface="TT Hoves Pro" panose="020B0003020000020203" pitchFamily="34" charset="77"/>
                        </a:rPr>
                        <a:t>Erscheinungstermin</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677062"/>
                  </a:ext>
                </a:extLst>
              </a:tr>
              <a:tr h="753050">
                <a:tc>
                  <a:txBody>
                    <a:bodyPr/>
                    <a:lstStyle/>
                    <a:p>
                      <a:pPr algn="ctr"/>
                      <a:r>
                        <a:rPr lang="de-DE" sz="1100" b="1" i="0">
                          <a:latin typeface="TT Hoves Pro" panose="020B0003020000020203" pitchFamily="34" charset="77"/>
                        </a:rPr>
                        <a:t>1/26</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b="0" i="0">
                          <a:latin typeface="TT Hoves Pro" panose="020B0003020000020203" pitchFamily="34" charset="77"/>
                        </a:rPr>
                        <a:t>26.01.2026</a:t>
                      </a:r>
                    </a:p>
                  </a:txBody>
                  <a:tcPr marL="0" marR="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b="0" i="0">
                          <a:latin typeface="TT Hoves Pro" panose="020B0003020000020203" pitchFamily="34" charset="77"/>
                        </a:rPr>
                        <a:t>02.02.2026</a:t>
                      </a:r>
                    </a:p>
                  </a:txBody>
                  <a:tcPr marL="0" marR="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b="0" i="0">
                          <a:latin typeface="TT Hoves Pro" panose="020B0003020000020203" pitchFamily="34" charset="77"/>
                        </a:rPr>
                        <a:t>09.02.2026</a:t>
                      </a:r>
                    </a:p>
                  </a:txBody>
                  <a:tcPr marL="0" marR="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b="0" i="0">
                          <a:latin typeface="TT Hoves Pro" panose="020B0003020000020203" pitchFamily="34" charset="77"/>
                        </a:rPr>
                        <a:t>06.03.2026</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895889"/>
                  </a:ext>
                </a:extLst>
              </a:tr>
              <a:tr h="771996">
                <a:tc>
                  <a:txBody>
                    <a:bodyPr/>
                    <a:lstStyle/>
                    <a:p>
                      <a:pPr algn="ctr"/>
                      <a:r>
                        <a:rPr lang="de-DE" sz="1100" b="1" i="0">
                          <a:latin typeface="TT Hoves Pro" panose="020B0003020000020203" pitchFamily="34" charset="77"/>
                        </a:rPr>
                        <a:t>2/26</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20.04.2026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27.04.2026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06.05.2026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05.06.2026</a:t>
                      </a:r>
                      <a:endParaRPr lang="de-DE" sz="1100" b="1" i="0">
                        <a:latin typeface="TT Hoves Pro" panose="020B0604020202020204" charset="0"/>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34058472"/>
                  </a:ext>
                </a:extLst>
              </a:tr>
              <a:tr h="753050">
                <a:tc>
                  <a:txBody>
                    <a:bodyPr/>
                    <a:lstStyle/>
                    <a:p>
                      <a:pPr algn="ctr"/>
                      <a:r>
                        <a:rPr lang="de-DE" sz="1100" b="1" i="0">
                          <a:latin typeface="TT Hoves Pro" panose="020B0003020000020203" pitchFamily="34" charset="77"/>
                        </a:rPr>
                        <a:t>3/26</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a:latin typeface="TT Hoves Pro" panose="020B0604020202020204" charset="0"/>
                        </a:rPr>
                        <a:t>28.07.2026</a:t>
                      </a:r>
                      <a:endParaRPr lang="de-DE" sz="1100" b="0" i="0">
                        <a:latin typeface="TT Hoves Pro" panose="020B0604020202020204" charset="0"/>
                      </a:endParaRPr>
                    </a:p>
                  </a:txBody>
                  <a:tcPr marL="0" marR="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a:latin typeface="TT Hoves Pro" panose="020B0604020202020204" charset="0"/>
                        </a:rPr>
                        <a:t>04.08.2026</a:t>
                      </a:r>
                      <a:endParaRPr lang="de-DE" sz="1100" b="0" i="0">
                        <a:latin typeface="TT Hoves Pro" panose="020B0604020202020204" charset="0"/>
                      </a:endParaRPr>
                    </a:p>
                  </a:txBody>
                  <a:tcPr marL="0" marR="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a:latin typeface="TT Hoves Pro" panose="020B0604020202020204" charset="0"/>
                        </a:rPr>
                        <a:t>11.08.2026</a:t>
                      </a:r>
                      <a:endParaRPr lang="de-DE" sz="1100" b="0" i="0">
                        <a:latin typeface="TT Hoves Pro" panose="020B0604020202020204" charset="0"/>
                      </a:endParaRPr>
                    </a:p>
                  </a:txBody>
                  <a:tcPr marL="0" marR="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a:latin typeface="TT Hoves Pro" panose="020B0604020202020204" charset="0"/>
                        </a:rPr>
                        <a:t>05.09.2026</a:t>
                      </a:r>
                      <a:endParaRPr lang="de-DE" sz="1100" b="0" i="0">
                        <a:latin typeface="TT Hoves Pro" panose="020B0604020202020204" charset="0"/>
                      </a:endParaRP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571118"/>
                  </a:ext>
                </a:extLst>
              </a:tr>
              <a:tr h="753050">
                <a:tc>
                  <a:txBody>
                    <a:bodyPr/>
                    <a:lstStyle/>
                    <a:p>
                      <a:pPr algn="ctr"/>
                      <a:r>
                        <a:rPr lang="de-DE" sz="1100" b="1" i="0">
                          <a:latin typeface="TT Hoves Pro" panose="020B0003020000020203" pitchFamily="34" charset="77"/>
                        </a:rPr>
                        <a:t>4/26</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27.10.2026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03.11.2026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10.11.2026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05.12.2026</a:t>
                      </a:r>
                      <a:endParaRPr lang="de-DE" sz="1100" b="1" i="0">
                        <a:latin typeface="TT Hoves Pro" panose="020B0604020202020204" charset="0"/>
                      </a:endParaRP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73585803"/>
                  </a:ext>
                </a:extLst>
              </a:tr>
            </a:tbl>
          </a:graphicData>
        </a:graphic>
      </p:graphicFrame>
      <p:sp>
        <p:nvSpPr>
          <p:cNvPr id="7" name="Textfeld 6">
            <a:extLst>
              <a:ext uri="{FF2B5EF4-FFF2-40B4-BE49-F238E27FC236}">
                <a16:creationId xmlns:a16="http://schemas.microsoft.com/office/drawing/2014/main" id="{F7BD6C14-934C-E02A-261F-E0398DFFFC64}"/>
              </a:ext>
            </a:extLst>
          </p:cNvPr>
          <p:cNvSpPr txBox="1"/>
          <p:nvPr/>
        </p:nvSpPr>
        <p:spPr>
          <a:xfrm>
            <a:off x="558799" y="5777210"/>
            <a:ext cx="5213928" cy="461665"/>
          </a:xfrm>
          <a:prstGeom prst="rect">
            <a:avLst/>
          </a:prstGeom>
          <a:noFill/>
        </p:spPr>
        <p:txBody>
          <a:bodyPr wrap="square">
            <a:spAutoFit/>
          </a:bodyPr>
          <a:lstStyle/>
          <a:p>
            <a:pPr>
              <a:buNone/>
            </a:pPr>
            <a:r>
              <a:rPr lang="de-DE" sz="1200" b="1">
                <a:solidFill>
                  <a:schemeClr val="accent4"/>
                </a:solidFill>
                <a:effectLst/>
                <a:latin typeface="TT Hoves Pro" panose="020B0604020202020204" charset="0"/>
              </a:rPr>
              <a:t>Online-Buchungen</a:t>
            </a:r>
            <a:r>
              <a:rPr lang="de-DE" sz="1200">
                <a:solidFill>
                  <a:schemeClr val="accent4"/>
                </a:solidFill>
                <a:effectLst/>
                <a:latin typeface="TT Hoves Pro" panose="020B0604020202020204" charset="0"/>
              </a:rPr>
              <a:t> sind flexibel bis 5 Werktage</a:t>
            </a:r>
            <a:endParaRPr lang="de-DE" sz="1200">
              <a:solidFill>
                <a:schemeClr val="accent4"/>
              </a:solidFill>
              <a:latin typeface="TT Hoves Pro" panose="020B0604020202020204" charset="0"/>
            </a:endParaRPr>
          </a:p>
          <a:p>
            <a:pPr>
              <a:buNone/>
            </a:pPr>
            <a:r>
              <a:rPr lang="de-DE" sz="1200">
                <a:solidFill>
                  <a:schemeClr val="accent4"/>
                </a:solidFill>
                <a:effectLst/>
                <a:latin typeface="TT Hoves Pro" panose="020B0604020202020204" charset="0"/>
              </a:rPr>
              <a:t>vor Live-Schaltung des Werbemittels möglich</a:t>
            </a:r>
          </a:p>
        </p:txBody>
      </p:sp>
      <p:pic>
        <p:nvPicPr>
          <p:cNvPr id="2" name="Grafik 1">
            <a:extLst>
              <a:ext uri="{FF2B5EF4-FFF2-40B4-BE49-F238E27FC236}">
                <a16:creationId xmlns:a16="http://schemas.microsoft.com/office/drawing/2014/main" id="{93B350B9-F563-55BE-977C-B901807C5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4" name="Textfeld 3">
            <a:extLst>
              <a:ext uri="{FF2B5EF4-FFF2-40B4-BE49-F238E27FC236}">
                <a16:creationId xmlns:a16="http://schemas.microsoft.com/office/drawing/2014/main" id="{B0EA9000-C738-6338-00C9-0637A9BD7BA0}"/>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54878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170F8-E9C9-3B40-00E7-E750842DC24A}"/>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02B11766-61FB-965D-769C-A1A417B64E1C}"/>
              </a:ext>
            </a:extLst>
          </p:cNvPr>
          <p:cNvSpPr txBox="1"/>
          <p:nvPr/>
        </p:nvSpPr>
        <p:spPr>
          <a:xfrm>
            <a:off x="483964" y="1320800"/>
            <a:ext cx="5876609" cy="400110"/>
          </a:xfrm>
          <a:prstGeom prst="rect">
            <a:avLst/>
          </a:prstGeom>
          <a:noFill/>
        </p:spPr>
        <p:txBody>
          <a:bodyPr wrap="none" lIns="0" rIns="0" rtlCol="0">
            <a:spAutoFit/>
          </a:bodyPr>
          <a:lstStyle/>
          <a:p>
            <a:r>
              <a:rPr lang="de-DE" sz="2000" b="1">
                <a:latin typeface="TT Hoves Pro" panose="020B0003020000020203" pitchFamily="34" charset="77"/>
              </a:rPr>
              <a:t>Anzeigen deutschlandweit: Preise und Formate</a:t>
            </a:r>
          </a:p>
        </p:txBody>
      </p:sp>
      <p:graphicFrame>
        <p:nvGraphicFramePr>
          <p:cNvPr id="6" name="Tabelle 5">
            <a:extLst>
              <a:ext uri="{FF2B5EF4-FFF2-40B4-BE49-F238E27FC236}">
                <a16:creationId xmlns:a16="http://schemas.microsoft.com/office/drawing/2014/main" id="{3B946D53-1829-47FD-10B2-7A63DDCD4F75}"/>
              </a:ext>
            </a:extLst>
          </p:cNvPr>
          <p:cNvGraphicFramePr>
            <a:graphicFrameLocks noGrp="1"/>
          </p:cNvGraphicFramePr>
          <p:nvPr>
            <p:extLst>
              <p:ext uri="{D42A27DB-BD31-4B8C-83A1-F6EECF244321}">
                <p14:modId xmlns:p14="http://schemas.microsoft.com/office/powerpoint/2010/main" val="170578239"/>
              </p:ext>
            </p:extLst>
          </p:nvPr>
        </p:nvGraphicFramePr>
        <p:xfrm>
          <a:off x="1601564" y="1900527"/>
          <a:ext cx="3397156" cy="376800"/>
        </p:xfrm>
        <a:graphic>
          <a:graphicData uri="http://schemas.openxmlformats.org/drawingml/2006/table">
            <a:tbl>
              <a:tblPr firstRow="1" bandRow="1">
                <a:tableStyleId>{5C22544A-7EE6-4342-B048-85BDC9FD1C3A}</a:tableStyleId>
              </a:tblPr>
              <a:tblGrid>
                <a:gridCol w="704756">
                  <a:extLst>
                    <a:ext uri="{9D8B030D-6E8A-4147-A177-3AD203B41FA5}">
                      <a16:colId xmlns:a16="http://schemas.microsoft.com/office/drawing/2014/main" val="1114572175"/>
                    </a:ext>
                  </a:extLst>
                </a:gridCol>
                <a:gridCol w="1981200">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0">
                <a:tc>
                  <a:txBody>
                    <a:bodyPr/>
                    <a:lstStyle/>
                    <a:p>
                      <a:r>
                        <a:rPr lang="de-DE" sz="1000" b="1" i="0">
                          <a:solidFill>
                            <a:schemeClr val="bg1"/>
                          </a:solidFill>
                          <a:latin typeface="+mn-lt"/>
                        </a:rPr>
                        <a:t>1/1 Seite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0">
                <a:tc>
                  <a:txBody>
                    <a:bodyPr/>
                    <a:lstStyle/>
                    <a:p>
                      <a:r>
                        <a:rPr lang="de-DE" sz="1000" b="1" i="0">
                          <a:solidFill>
                            <a:schemeClr val="accent3"/>
                          </a:solidFill>
                          <a:latin typeface="+mn-lt"/>
                        </a:rPr>
                        <a:t>hoch</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210 x 280</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1" i="0">
                          <a:latin typeface="+mn-lt"/>
                        </a:rPr>
                        <a:t>15.900 €</a:t>
                      </a:r>
                    </a:p>
                  </a:txBody>
                  <a:tcPr marT="18000" marB="1800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graphicFrame>
        <p:nvGraphicFramePr>
          <p:cNvPr id="7" name="Tabelle 6">
            <a:extLst>
              <a:ext uri="{FF2B5EF4-FFF2-40B4-BE49-F238E27FC236}">
                <a16:creationId xmlns:a16="http://schemas.microsoft.com/office/drawing/2014/main" id="{E4B66CA6-B7F9-B4F0-1B23-A12D5F76941D}"/>
              </a:ext>
            </a:extLst>
          </p:cNvPr>
          <p:cNvGraphicFramePr>
            <a:graphicFrameLocks noGrp="1"/>
          </p:cNvGraphicFramePr>
          <p:nvPr>
            <p:extLst>
              <p:ext uri="{D42A27DB-BD31-4B8C-83A1-F6EECF244321}">
                <p14:modId xmlns:p14="http://schemas.microsoft.com/office/powerpoint/2010/main" val="3759726099"/>
              </p:ext>
            </p:extLst>
          </p:nvPr>
        </p:nvGraphicFramePr>
        <p:xfrm>
          <a:off x="1601564" y="2462067"/>
          <a:ext cx="3397156" cy="565200"/>
        </p:xfrm>
        <a:graphic>
          <a:graphicData uri="http://schemas.openxmlformats.org/drawingml/2006/table">
            <a:tbl>
              <a:tblPr firstRow="1" bandRow="1">
                <a:tableStyleId>{5C22544A-7EE6-4342-B048-85BDC9FD1C3A}</a:tableStyleId>
              </a:tblPr>
              <a:tblGrid>
                <a:gridCol w="704756">
                  <a:extLst>
                    <a:ext uri="{9D8B030D-6E8A-4147-A177-3AD203B41FA5}">
                      <a16:colId xmlns:a16="http://schemas.microsoft.com/office/drawing/2014/main" val="1114572175"/>
                    </a:ext>
                  </a:extLst>
                </a:gridCol>
                <a:gridCol w="1981200">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136640">
                <a:tc>
                  <a:txBody>
                    <a:bodyPr/>
                    <a:lstStyle/>
                    <a:p>
                      <a:r>
                        <a:rPr lang="de-DE" sz="1000" b="1" i="0">
                          <a:solidFill>
                            <a:schemeClr val="bg1"/>
                          </a:solidFill>
                          <a:latin typeface="+mn-lt"/>
                        </a:rPr>
                        <a:t>1/2 Seite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136640">
                <a:tc>
                  <a:txBody>
                    <a:bodyPr/>
                    <a:lstStyle/>
                    <a:p>
                      <a:r>
                        <a:rPr lang="de-DE" sz="1000" b="1" i="0">
                          <a:solidFill>
                            <a:schemeClr val="accent3"/>
                          </a:solidFill>
                          <a:latin typeface="+mn-lt"/>
                        </a:rPr>
                        <a:t>quer</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210 x 139</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de-DE" sz="1000" b="1" i="0">
                          <a:latin typeface="+mn-lt"/>
                        </a:rPr>
                        <a:t>9.300 €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136640">
                <a:tc>
                  <a:txBody>
                    <a:bodyPr/>
                    <a:lstStyle/>
                    <a:p>
                      <a:r>
                        <a:rPr lang="de-DE" sz="1000" b="1" i="0">
                          <a:solidFill>
                            <a:schemeClr val="accent3"/>
                          </a:solidFill>
                          <a:latin typeface="+mn-lt"/>
                        </a:rPr>
                        <a:t>hoch</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105 x 280</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sz="900" b="1" i="0">
                        <a:latin typeface="TT Hoves Pro" panose="020B0003020000020203" pitchFamily="34" charset="77"/>
                      </a:endParaRPr>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498369"/>
                  </a:ext>
                </a:extLst>
              </a:tr>
            </a:tbl>
          </a:graphicData>
        </a:graphic>
      </p:graphicFrame>
      <p:graphicFrame>
        <p:nvGraphicFramePr>
          <p:cNvPr id="8" name="Tabelle 7">
            <a:extLst>
              <a:ext uri="{FF2B5EF4-FFF2-40B4-BE49-F238E27FC236}">
                <a16:creationId xmlns:a16="http://schemas.microsoft.com/office/drawing/2014/main" id="{B938733D-6ADE-6629-776A-5749273FFB67}"/>
              </a:ext>
            </a:extLst>
          </p:cNvPr>
          <p:cNvGraphicFramePr>
            <a:graphicFrameLocks noGrp="1"/>
          </p:cNvGraphicFramePr>
          <p:nvPr>
            <p:extLst>
              <p:ext uri="{D42A27DB-BD31-4B8C-83A1-F6EECF244321}">
                <p14:modId xmlns:p14="http://schemas.microsoft.com/office/powerpoint/2010/main" val="122676602"/>
              </p:ext>
            </p:extLst>
          </p:nvPr>
        </p:nvGraphicFramePr>
        <p:xfrm>
          <a:off x="1601564" y="3201007"/>
          <a:ext cx="3397156" cy="565200"/>
        </p:xfrm>
        <a:graphic>
          <a:graphicData uri="http://schemas.openxmlformats.org/drawingml/2006/table">
            <a:tbl>
              <a:tblPr firstRow="1" bandRow="1">
                <a:tableStyleId>{5C22544A-7EE6-4342-B048-85BDC9FD1C3A}</a:tableStyleId>
              </a:tblPr>
              <a:tblGrid>
                <a:gridCol w="704756">
                  <a:extLst>
                    <a:ext uri="{9D8B030D-6E8A-4147-A177-3AD203B41FA5}">
                      <a16:colId xmlns:a16="http://schemas.microsoft.com/office/drawing/2014/main" val="1114572175"/>
                    </a:ext>
                  </a:extLst>
                </a:gridCol>
                <a:gridCol w="1981200">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84924">
                <a:tc>
                  <a:txBody>
                    <a:bodyPr/>
                    <a:lstStyle/>
                    <a:p>
                      <a:r>
                        <a:rPr lang="de-DE" sz="1000" b="1" i="0">
                          <a:solidFill>
                            <a:schemeClr val="bg1"/>
                          </a:solidFill>
                          <a:latin typeface="+mn-lt"/>
                        </a:rPr>
                        <a:t>1/3 Seite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99633">
                <a:tc>
                  <a:txBody>
                    <a:bodyPr/>
                    <a:lstStyle/>
                    <a:p>
                      <a:r>
                        <a:rPr lang="de-DE" sz="1000" b="1" i="0">
                          <a:solidFill>
                            <a:schemeClr val="accent3"/>
                          </a:solidFill>
                          <a:latin typeface="+mn-lt"/>
                        </a:rPr>
                        <a:t>quer</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210 x 94</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de-DE" sz="1000" b="1" i="0">
                          <a:latin typeface="+mn-lt"/>
                        </a:rPr>
                        <a:t>6.800 €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99633">
                <a:tc>
                  <a:txBody>
                    <a:bodyPr/>
                    <a:lstStyle/>
                    <a:p>
                      <a:r>
                        <a:rPr lang="de-DE" sz="1000" b="1" i="0">
                          <a:solidFill>
                            <a:schemeClr val="accent3"/>
                          </a:solidFill>
                          <a:latin typeface="+mn-lt"/>
                        </a:rPr>
                        <a:t>hoch</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68,5 x 280</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sz="900" b="1" i="0">
                        <a:latin typeface="TT Hoves Pro" panose="020B0003020000020203" pitchFamily="34" charset="77"/>
                      </a:endParaRPr>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498369"/>
                  </a:ext>
                </a:extLst>
              </a:tr>
            </a:tbl>
          </a:graphicData>
        </a:graphic>
      </p:graphicFrame>
      <p:graphicFrame>
        <p:nvGraphicFramePr>
          <p:cNvPr id="10" name="Tabelle 9">
            <a:extLst>
              <a:ext uri="{FF2B5EF4-FFF2-40B4-BE49-F238E27FC236}">
                <a16:creationId xmlns:a16="http://schemas.microsoft.com/office/drawing/2014/main" id="{70165FFC-20AD-E3FD-7B52-491B02F25D8B}"/>
              </a:ext>
            </a:extLst>
          </p:cNvPr>
          <p:cNvGraphicFramePr>
            <a:graphicFrameLocks noGrp="1"/>
          </p:cNvGraphicFramePr>
          <p:nvPr>
            <p:extLst>
              <p:ext uri="{D42A27DB-BD31-4B8C-83A1-F6EECF244321}">
                <p14:modId xmlns:p14="http://schemas.microsoft.com/office/powerpoint/2010/main" val="984962985"/>
              </p:ext>
            </p:extLst>
          </p:nvPr>
        </p:nvGraphicFramePr>
        <p:xfrm>
          <a:off x="1601564" y="5035419"/>
          <a:ext cx="3397156" cy="376800"/>
        </p:xfrm>
        <a:graphic>
          <a:graphicData uri="http://schemas.openxmlformats.org/drawingml/2006/table">
            <a:tbl>
              <a:tblPr firstRow="1" bandRow="1">
                <a:tableStyleId>{5C22544A-7EE6-4342-B048-85BDC9FD1C3A}</a:tableStyleId>
              </a:tblPr>
              <a:tblGrid>
                <a:gridCol w="704756">
                  <a:extLst>
                    <a:ext uri="{9D8B030D-6E8A-4147-A177-3AD203B41FA5}">
                      <a16:colId xmlns:a16="http://schemas.microsoft.com/office/drawing/2014/main" val="1114572175"/>
                    </a:ext>
                  </a:extLst>
                </a:gridCol>
                <a:gridCol w="1981200">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144650">
                <a:tc>
                  <a:txBody>
                    <a:bodyPr/>
                    <a:lstStyle/>
                    <a:p>
                      <a:r>
                        <a:rPr lang="de-DE" sz="1000" b="1" i="0">
                          <a:solidFill>
                            <a:schemeClr val="bg1"/>
                          </a:solidFill>
                          <a:latin typeface="+mn-lt"/>
                        </a:rPr>
                        <a:t>U2</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169703">
                <a:tc>
                  <a:txBody>
                    <a:bodyPr/>
                    <a:lstStyle/>
                    <a:p>
                      <a:r>
                        <a:rPr lang="de-DE" sz="1000" b="1" i="0">
                          <a:solidFill>
                            <a:schemeClr val="accent3"/>
                          </a:solidFill>
                          <a:latin typeface="+mn-lt"/>
                        </a:rPr>
                        <a:t>hoch</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210 x 280</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1" i="0">
                          <a:latin typeface="+mn-lt"/>
                        </a:rPr>
                        <a:t>17.900 €</a:t>
                      </a:r>
                    </a:p>
                  </a:txBody>
                  <a:tcPr marT="18000" marB="1800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graphicFrame>
        <p:nvGraphicFramePr>
          <p:cNvPr id="11" name="Tabelle 10">
            <a:extLst>
              <a:ext uri="{FF2B5EF4-FFF2-40B4-BE49-F238E27FC236}">
                <a16:creationId xmlns:a16="http://schemas.microsoft.com/office/drawing/2014/main" id="{AED77816-5CA5-40AE-B580-943250963C41}"/>
              </a:ext>
            </a:extLst>
          </p:cNvPr>
          <p:cNvGraphicFramePr>
            <a:graphicFrameLocks noGrp="1"/>
          </p:cNvGraphicFramePr>
          <p:nvPr>
            <p:extLst>
              <p:ext uri="{D42A27DB-BD31-4B8C-83A1-F6EECF244321}">
                <p14:modId xmlns:p14="http://schemas.microsoft.com/office/powerpoint/2010/main" val="4006438544"/>
              </p:ext>
            </p:extLst>
          </p:nvPr>
        </p:nvGraphicFramePr>
        <p:xfrm>
          <a:off x="1601564" y="5683486"/>
          <a:ext cx="3397156" cy="376800"/>
        </p:xfrm>
        <a:graphic>
          <a:graphicData uri="http://schemas.openxmlformats.org/drawingml/2006/table">
            <a:tbl>
              <a:tblPr firstRow="1" bandRow="1">
                <a:tableStyleId>{5C22544A-7EE6-4342-B048-85BDC9FD1C3A}</a:tableStyleId>
              </a:tblPr>
              <a:tblGrid>
                <a:gridCol w="704756">
                  <a:extLst>
                    <a:ext uri="{9D8B030D-6E8A-4147-A177-3AD203B41FA5}">
                      <a16:colId xmlns:a16="http://schemas.microsoft.com/office/drawing/2014/main" val="1114572175"/>
                    </a:ext>
                  </a:extLst>
                </a:gridCol>
                <a:gridCol w="1981200">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150756">
                <a:tc>
                  <a:txBody>
                    <a:bodyPr/>
                    <a:lstStyle/>
                    <a:p>
                      <a:r>
                        <a:rPr lang="de-DE" sz="1000" b="1" i="0">
                          <a:solidFill>
                            <a:schemeClr val="bg1"/>
                          </a:solidFill>
                          <a:latin typeface="+mn-lt"/>
                        </a:rPr>
                        <a:t>U3</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176867">
                <a:tc>
                  <a:txBody>
                    <a:bodyPr/>
                    <a:lstStyle/>
                    <a:p>
                      <a:r>
                        <a:rPr lang="de-DE" sz="1000" b="1" i="0">
                          <a:solidFill>
                            <a:schemeClr val="accent3"/>
                          </a:solidFill>
                          <a:latin typeface="+mn-lt"/>
                        </a:rPr>
                        <a:t>hoch</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210 x 280</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1" i="0">
                          <a:latin typeface="+mn-lt"/>
                        </a:rPr>
                        <a:t>14.500 €</a:t>
                      </a:r>
                    </a:p>
                  </a:txBody>
                  <a:tcPr marT="18000" marB="1800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graphicFrame>
        <p:nvGraphicFramePr>
          <p:cNvPr id="12" name="Tabelle 11">
            <a:extLst>
              <a:ext uri="{FF2B5EF4-FFF2-40B4-BE49-F238E27FC236}">
                <a16:creationId xmlns:a16="http://schemas.microsoft.com/office/drawing/2014/main" id="{C48E5DEC-C88B-96E7-7D85-E307EB832289}"/>
              </a:ext>
            </a:extLst>
          </p:cNvPr>
          <p:cNvGraphicFramePr>
            <a:graphicFrameLocks noGrp="1"/>
          </p:cNvGraphicFramePr>
          <p:nvPr>
            <p:extLst>
              <p:ext uri="{D42A27DB-BD31-4B8C-83A1-F6EECF244321}">
                <p14:modId xmlns:p14="http://schemas.microsoft.com/office/powerpoint/2010/main" val="322844159"/>
              </p:ext>
            </p:extLst>
          </p:nvPr>
        </p:nvGraphicFramePr>
        <p:xfrm>
          <a:off x="1601564" y="6320866"/>
          <a:ext cx="3397156" cy="376800"/>
        </p:xfrm>
        <a:graphic>
          <a:graphicData uri="http://schemas.openxmlformats.org/drawingml/2006/table">
            <a:tbl>
              <a:tblPr firstRow="1" bandRow="1">
                <a:tableStyleId>{5C22544A-7EE6-4342-B048-85BDC9FD1C3A}</a:tableStyleId>
              </a:tblPr>
              <a:tblGrid>
                <a:gridCol w="704756">
                  <a:extLst>
                    <a:ext uri="{9D8B030D-6E8A-4147-A177-3AD203B41FA5}">
                      <a16:colId xmlns:a16="http://schemas.microsoft.com/office/drawing/2014/main" val="1114572175"/>
                    </a:ext>
                  </a:extLst>
                </a:gridCol>
                <a:gridCol w="1981200">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135858">
                <a:tc>
                  <a:txBody>
                    <a:bodyPr/>
                    <a:lstStyle/>
                    <a:p>
                      <a:r>
                        <a:rPr lang="de-DE" sz="1000" b="1" i="0">
                          <a:solidFill>
                            <a:schemeClr val="bg1"/>
                          </a:solidFill>
                          <a:latin typeface="+mn-lt"/>
                        </a:rPr>
                        <a:t>U4</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159389">
                <a:tc>
                  <a:txBody>
                    <a:bodyPr/>
                    <a:lstStyle/>
                    <a:p>
                      <a:r>
                        <a:rPr lang="de-DE" sz="1000" b="1" i="0">
                          <a:solidFill>
                            <a:schemeClr val="accent3"/>
                          </a:solidFill>
                          <a:latin typeface="+mn-lt"/>
                        </a:rPr>
                        <a:t>hoch</a:t>
                      </a:r>
                      <a:endParaRPr lang="de-DE" sz="1000" b="0" i="0">
                        <a:solidFill>
                          <a:schemeClr val="accent3"/>
                        </a:solidFill>
                        <a:latin typeface="+mn-lt"/>
                      </a:endParaRP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210 x 280</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1" i="0">
                          <a:latin typeface="+mn-lt"/>
                        </a:rPr>
                        <a:t>17.900 €</a:t>
                      </a:r>
                    </a:p>
                  </a:txBody>
                  <a:tcPr marT="18000" marB="1800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pic>
        <p:nvPicPr>
          <p:cNvPr id="13" name="Grafik 12" descr="Ein Bild, das Text, Screenshot, Schrift, parallel enthält.&#10;&#10;KI-generierte Inhalte können fehlerhaft sein.">
            <a:extLst>
              <a:ext uri="{FF2B5EF4-FFF2-40B4-BE49-F238E27FC236}">
                <a16:creationId xmlns:a16="http://schemas.microsoft.com/office/drawing/2014/main" id="{512BF0C6-A3E4-02FB-7C06-51EC29204415}"/>
              </a:ext>
            </a:extLst>
          </p:cNvPr>
          <p:cNvPicPr>
            <a:picLocks noChangeAspect="1"/>
          </p:cNvPicPr>
          <p:nvPr/>
        </p:nvPicPr>
        <p:blipFill>
          <a:blip r:embed="rId3">
            <a:extLst>
              <a:ext uri="{28A0092B-C50C-407E-A947-70E740481C1C}">
                <a14:useLocalDpi xmlns:a14="http://schemas.microsoft.com/office/drawing/2010/main" val="0"/>
              </a:ext>
            </a:extLst>
          </a:blip>
          <a:srcRect l="2698" t="12897" r="86614" b="43223"/>
          <a:stretch>
            <a:fillRect/>
          </a:stretch>
        </p:blipFill>
        <p:spPr>
          <a:xfrm>
            <a:off x="430002" y="1793317"/>
            <a:ext cx="1046480" cy="2631440"/>
          </a:xfrm>
          <a:prstGeom prst="rect">
            <a:avLst/>
          </a:prstGeom>
        </p:spPr>
      </p:pic>
      <p:pic>
        <p:nvPicPr>
          <p:cNvPr id="14" name="Grafik 13" descr="Ein Bild, das Text, Screenshot, Schrift, parallel enthält.&#10;&#10;KI-generierte Inhalte können fehlerhaft sein.">
            <a:extLst>
              <a:ext uri="{FF2B5EF4-FFF2-40B4-BE49-F238E27FC236}">
                <a16:creationId xmlns:a16="http://schemas.microsoft.com/office/drawing/2014/main" id="{7F97E5E7-A782-41D0-5C3B-5548C0B3DBB7}"/>
              </a:ext>
            </a:extLst>
          </p:cNvPr>
          <p:cNvPicPr>
            <a:picLocks noChangeAspect="1"/>
          </p:cNvPicPr>
          <p:nvPr/>
        </p:nvPicPr>
        <p:blipFill>
          <a:blip r:embed="rId3">
            <a:extLst>
              <a:ext uri="{28A0092B-C50C-407E-A947-70E740481C1C}">
                <a14:useLocalDpi xmlns:a14="http://schemas.microsoft.com/office/drawing/2010/main" val="0"/>
              </a:ext>
            </a:extLst>
          </a:blip>
          <a:srcRect l="4670" t="62316" r="86302" b="5046"/>
          <a:stretch>
            <a:fillRect/>
          </a:stretch>
        </p:blipFill>
        <p:spPr>
          <a:xfrm>
            <a:off x="592562" y="4846600"/>
            <a:ext cx="883920" cy="1957301"/>
          </a:xfrm>
          <a:prstGeom prst="rect">
            <a:avLst/>
          </a:prstGeom>
        </p:spPr>
      </p:pic>
      <p:sp>
        <p:nvSpPr>
          <p:cNvPr id="15" name="Textfeld 14">
            <a:extLst>
              <a:ext uri="{FF2B5EF4-FFF2-40B4-BE49-F238E27FC236}">
                <a16:creationId xmlns:a16="http://schemas.microsoft.com/office/drawing/2014/main" id="{DBCB8189-643D-044C-00B5-A7F1A6417800}"/>
              </a:ext>
            </a:extLst>
          </p:cNvPr>
          <p:cNvSpPr txBox="1"/>
          <p:nvPr/>
        </p:nvSpPr>
        <p:spPr>
          <a:xfrm>
            <a:off x="511091" y="4646670"/>
            <a:ext cx="2889156" cy="276999"/>
          </a:xfrm>
          <a:prstGeom prst="rect">
            <a:avLst/>
          </a:prstGeom>
          <a:noFill/>
        </p:spPr>
        <p:txBody>
          <a:bodyPr wrap="square" lIns="0" rIns="0" rtlCol="0">
            <a:spAutoFit/>
          </a:bodyPr>
          <a:lstStyle/>
          <a:p>
            <a:r>
              <a:rPr lang="de-DE" sz="1200" b="1">
                <a:latin typeface="TT Hoves Pro" panose="020B0003020000020203" pitchFamily="34" charset="77"/>
              </a:rPr>
              <a:t>Umschlagseiten</a:t>
            </a:r>
          </a:p>
        </p:txBody>
      </p:sp>
      <p:sp>
        <p:nvSpPr>
          <p:cNvPr id="3" name="Textfeld 2">
            <a:extLst>
              <a:ext uri="{FF2B5EF4-FFF2-40B4-BE49-F238E27FC236}">
                <a16:creationId xmlns:a16="http://schemas.microsoft.com/office/drawing/2014/main" id="{994E56A8-FE57-9B3E-0C84-6FFC233EE032}"/>
              </a:ext>
            </a:extLst>
          </p:cNvPr>
          <p:cNvSpPr txBox="1"/>
          <p:nvPr/>
        </p:nvSpPr>
        <p:spPr>
          <a:xfrm>
            <a:off x="974748" y="4976134"/>
            <a:ext cx="446055" cy="138499"/>
          </a:xfrm>
          <a:prstGeom prst="rect">
            <a:avLst/>
          </a:prstGeom>
          <a:noFill/>
        </p:spPr>
        <p:txBody>
          <a:bodyPr wrap="square" rtlCol="0">
            <a:spAutoFit/>
          </a:bodyPr>
          <a:lstStyle/>
          <a:p>
            <a:pPr algn="ctr"/>
            <a:r>
              <a:rPr lang="de-DE" sz="300" b="1">
                <a:solidFill>
                  <a:schemeClr val="accent1"/>
                </a:solidFill>
                <a:latin typeface="TT Hoves Pro" panose="020B0003020000020203" pitchFamily="34" charset="77"/>
              </a:rPr>
              <a:t>Editorial</a:t>
            </a:r>
          </a:p>
        </p:txBody>
      </p:sp>
      <p:sp>
        <p:nvSpPr>
          <p:cNvPr id="21" name="Rechteck 20">
            <a:extLst>
              <a:ext uri="{FF2B5EF4-FFF2-40B4-BE49-F238E27FC236}">
                <a16:creationId xmlns:a16="http://schemas.microsoft.com/office/drawing/2014/main" id="{87514B56-D2AC-F6B7-BFAF-78236A4C1256}"/>
              </a:ext>
            </a:extLst>
          </p:cNvPr>
          <p:cNvSpPr/>
          <p:nvPr/>
        </p:nvSpPr>
        <p:spPr>
          <a:xfrm>
            <a:off x="1064524" y="6373504"/>
            <a:ext cx="266505" cy="3411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 Verbindung 27">
            <a:extLst>
              <a:ext uri="{FF2B5EF4-FFF2-40B4-BE49-F238E27FC236}">
                <a16:creationId xmlns:a16="http://schemas.microsoft.com/office/drawing/2014/main" id="{F9CDB9D2-0DDD-559D-861D-925A3E49C6AC}"/>
              </a:ext>
            </a:extLst>
          </p:cNvPr>
          <p:cNvCxnSpPr>
            <a:cxnSpLocks/>
          </p:cNvCxnSpPr>
          <p:nvPr/>
        </p:nvCxnSpPr>
        <p:spPr>
          <a:xfrm>
            <a:off x="1120942" y="5214552"/>
            <a:ext cx="16439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0" name="Gerade Verbindung 29">
            <a:extLst>
              <a:ext uri="{FF2B5EF4-FFF2-40B4-BE49-F238E27FC236}">
                <a16:creationId xmlns:a16="http://schemas.microsoft.com/office/drawing/2014/main" id="{7B677956-2AD2-CCFC-73F3-29DC7ABA6ED5}"/>
              </a:ext>
            </a:extLst>
          </p:cNvPr>
          <p:cNvCxnSpPr>
            <a:cxnSpLocks/>
          </p:cNvCxnSpPr>
          <p:nvPr/>
        </p:nvCxnSpPr>
        <p:spPr>
          <a:xfrm>
            <a:off x="1120942" y="5236118"/>
            <a:ext cx="16439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1" name="Gerade Verbindung 30">
            <a:extLst>
              <a:ext uri="{FF2B5EF4-FFF2-40B4-BE49-F238E27FC236}">
                <a16:creationId xmlns:a16="http://schemas.microsoft.com/office/drawing/2014/main" id="{638BF624-2A37-55E6-BB78-F676D0DA0DD2}"/>
              </a:ext>
            </a:extLst>
          </p:cNvPr>
          <p:cNvCxnSpPr>
            <a:cxnSpLocks/>
          </p:cNvCxnSpPr>
          <p:nvPr/>
        </p:nvCxnSpPr>
        <p:spPr>
          <a:xfrm>
            <a:off x="1120942" y="5257684"/>
            <a:ext cx="16439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2" name="Gerade Verbindung 31">
            <a:extLst>
              <a:ext uri="{FF2B5EF4-FFF2-40B4-BE49-F238E27FC236}">
                <a16:creationId xmlns:a16="http://schemas.microsoft.com/office/drawing/2014/main" id="{96F8D7DC-932F-7E22-61EC-27544993F55E}"/>
              </a:ext>
            </a:extLst>
          </p:cNvPr>
          <p:cNvCxnSpPr>
            <a:cxnSpLocks/>
          </p:cNvCxnSpPr>
          <p:nvPr/>
        </p:nvCxnSpPr>
        <p:spPr>
          <a:xfrm>
            <a:off x="1120942" y="5279250"/>
            <a:ext cx="16439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3" name="Gerade Verbindung 32">
            <a:extLst>
              <a:ext uri="{FF2B5EF4-FFF2-40B4-BE49-F238E27FC236}">
                <a16:creationId xmlns:a16="http://schemas.microsoft.com/office/drawing/2014/main" id="{05C8AA97-572A-B1B1-8E69-B5F9005A0484}"/>
              </a:ext>
            </a:extLst>
          </p:cNvPr>
          <p:cNvCxnSpPr>
            <a:cxnSpLocks/>
          </p:cNvCxnSpPr>
          <p:nvPr/>
        </p:nvCxnSpPr>
        <p:spPr>
          <a:xfrm>
            <a:off x="1120942" y="5300816"/>
            <a:ext cx="16439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4" name="Gerade Verbindung 33">
            <a:extLst>
              <a:ext uri="{FF2B5EF4-FFF2-40B4-BE49-F238E27FC236}">
                <a16:creationId xmlns:a16="http://schemas.microsoft.com/office/drawing/2014/main" id="{BD9B74C3-9210-FF8F-405B-1B36AE06778A}"/>
              </a:ext>
            </a:extLst>
          </p:cNvPr>
          <p:cNvCxnSpPr>
            <a:cxnSpLocks/>
          </p:cNvCxnSpPr>
          <p:nvPr/>
        </p:nvCxnSpPr>
        <p:spPr>
          <a:xfrm>
            <a:off x="1120942" y="5322382"/>
            <a:ext cx="16439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5" name="Gerade Verbindung 34">
            <a:extLst>
              <a:ext uri="{FF2B5EF4-FFF2-40B4-BE49-F238E27FC236}">
                <a16:creationId xmlns:a16="http://schemas.microsoft.com/office/drawing/2014/main" id="{A761D3E3-B0C8-8271-101B-E5732FFC6971}"/>
              </a:ext>
            </a:extLst>
          </p:cNvPr>
          <p:cNvCxnSpPr>
            <a:cxnSpLocks/>
          </p:cNvCxnSpPr>
          <p:nvPr/>
        </p:nvCxnSpPr>
        <p:spPr>
          <a:xfrm>
            <a:off x="1120942" y="5343948"/>
            <a:ext cx="16439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6" name="Gerade Verbindung 35">
            <a:extLst>
              <a:ext uri="{FF2B5EF4-FFF2-40B4-BE49-F238E27FC236}">
                <a16:creationId xmlns:a16="http://schemas.microsoft.com/office/drawing/2014/main" id="{3B8DE306-DADE-7722-4295-6D8FFC370E8E}"/>
              </a:ext>
            </a:extLst>
          </p:cNvPr>
          <p:cNvCxnSpPr>
            <a:cxnSpLocks/>
          </p:cNvCxnSpPr>
          <p:nvPr/>
        </p:nvCxnSpPr>
        <p:spPr>
          <a:xfrm>
            <a:off x="1120942" y="5365514"/>
            <a:ext cx="16439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7" name="Gerade Verbindung 36">
            <a:extLst>
              <a:ext uri="{FF2B5EF4-FFF2-40B4-BE49-F238E27FC236}">
                <a16:creationId xmlns:a16="http://schemas.microsoft.com/office/drawing/2014/main" id="{466CE71C-7812-FF06-0B7C-2EE4662978FC}"/>
              </a:ext>
            </a:extLst>
          </p:cNvPr>
          <p:cNvCxnSpPr>
            <a:cxnSpLocks/>
          </p:cNvCxnSpPr>
          <p:nvPr/>
        </p:nvCxnSpPr>
        <p:spPr>
          <a:xfrm>
            <a:off x="1120942" y="5387080"/>
            <a:ext cx="164394" cy="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84FE9F5B-E9D7-A75F-A48B-8F9F67E1E459}"/>
              </a:ext>
            </a:extLst>
          </p:cNvPr>
          <p:cNvSpPr/>
          <p:nvPr/>
        </p:nvSpPr>
        <p:spPr>
          <a:xfrm>
            <a:off x="1153762" y="5097492"/>
            <a:ext cx="88028" cy="88028"/>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 name="Grafik 39" descr="Ein Bild, das Text, Screenshot, Reihe, Design enthält.&#10;&#10;KI-generierte Inhalte können fehlerhaft sein.">
            <a:extLst>
              <a:ext uri="{FF2B5EF4-FFF2-40B4-BE49-F238E27FC236}">
                <a16:creationId xmlns:a16="http://schemas.microsoft.com/office/drawing/2014/main" id="{375B0F0F-ECCD-4806-07D2-F9941569C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168" y="5626125"/>
            <a:ext cx="341772" cy="455697"/>
          </a:xfrm>
          <a:prstGeom prst="rect">
            <a:avLst/>
          </a:prstGeom>
        </p:spPr>
      </p:pic>
      <p:sp>
        <p:nvSpPr>
          <p:cNvPr id="2" name="Rechteck 1">
            <a:extLst>
              <a:ext uri="{FF2B5EF4-FFF2-40B4-BE49-F238E27FC236}">
                <a16:creationId xmlns:a16="http://schemas.microsoft.com/office/drawing/2014/main" id="{4F961DEB-CDB1-8E2F-A0D1-8B6BA66FA5AB}"/>
              </a:ext>
            </a:extLst>
          </p:cNvPr>
          <p:cNvSpPr/>
          <p:nvPr/>
        </p:nvSpPr>
        <p:spPr>
          <a:xfrm>
            <a:off x="1049494" y="3848067"/>
            <a:ext cx="371309" cy="4837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85C64FF6-2087-47C7-6208-43EC9E2CFD0E}"/>
              </a:ext>
            </a:extLst>
          </p:cNvPr>
          <p:cNvSpPr/>
          <p:nvPr/>
        </p:nvSpPr>
        <p:spPr>
          <a:xfrm>
            <a:off x="1241790" y="4093400"/>
            <a:ext cx="179013" cy="2417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6" name="Tabelle 25">
            <a:extLst>
              <a:ext uri="{FF2B5EF4-FFF2-40B4-BE49-F238E27FC236}">
                <a16:creationId xmlns:a16="http://schemas.microsoft.com/office/drawing/2014/main" id="{91490541-6079-0F42-05EE-BE59A8CD9944}"/>
              </a:ext>
            </a:extLst>
          </p:cNvPr>
          <p:cNvGraphicFramePr>
            <a:graphicFrameLocks noGrp="1"/>
          </p:cNvGraphicFramePr>
          <p:nvPr>
            <p:extLst>
              <p:ext uri="{D42A27DB-BD31-4B8C-83A1-F6EECF244321}">
                <p14:modId xmlns:p14="http://schemas.microsoft.com/office/powerpoint/2010/main" val="888965677"/>
              </p:ext>
            </p:extLst>
          </p:nvPr>
        </p:nvGraphicFramePr>
        <p:xfrm>
          <a:off x="1601564" y="3931617"/>
          <a:ext cx="3397156" cy="565200"/>
        </p:xfrm>
        <a:graphic>
          <a:graphicData uri="http://schemas.openxmlformats.org/drawingml/2006/table">
            <a:tbl>
              <a:tblPr firstRow="1" bandRow="1">
                <a:tableStyleId>{5C22544A-7EE6-4342-B048-85BDC9FD1C3A}</a:tableStyleId>
              </a:tblPr>
              <a:tblGrid>
                <a:gridCol w="704756">
                  <a:extLst>
                    <a:ext uri="{9D8B030D-6E8A-4147-A177-3AD203B41FA5}">
                      <a16:colId xmlns:a16="http://schemas.microsoft.com/office/drawing/2014/main" val="1114572175"/>
                    </a:ext>
                  </a:extLst>
                </a:gridCol>
                <a:gridCol w="1981200">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0">
                <a:tc>
                  <a:txBody>
                    <a:bodyPr/>
                    <a:lstStyle/>
                    <a:p>
                      <a:r>
                        <a:rPr lang="de-DE" sz="1000" b="1" i="0">
                          <a:solidFill>
                            <a:schemeClr val="bg1"/>
                          </a:solidFill>
                          <a:latin typeface="+mn-lt"/>
                        </a:rPr>
                        <a:t>1/4 Seite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Breite x Höhe in mm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de-DE" sz="1000" b="1" i="0">
                          <a:solidFill>
                            <a:schemeClr val="bg1"/>
                          </a:solidFill>
                          <a:latin typeface="+mn-lt"/>
                        </a:rPr>
                        <a:t>Preis</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9645508"/>
                  </a:ext>
                </a:extLst>
              </a:tr>
              <a:tr h="172896">
                <a:tc>
                  <a:txBody>
                    <a:bodyPr/>
                    <a:lstStyle/>
                    <a:p>
                      <a:r>
                        <a:rPr lang="de-DE" sz="1000" b="1" i="0" kern="1200">
                          <a:solidFill>
                            <a:schemeClr val="accent3"/>
                          </a:solidFill>
                          <a:latin typeface="+mn-lt"/>
                          <a:ea typeface="+mn-ea"/>
                          <a:cs typeface="+mn-cs"/>
                        </a:rPr>
                        <a:t>quer</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kern="1200">
                          <a:solidFill>
                            <a:schemeClr val="dk1"/>
                          </a:solidFill>
                          <a:latin typeface="+mn-lt"/>
                          <a:ea typeface="+mn-ea"/>
                          <a:cs typeface="+mn-cs"/>
                        </a:rPr>
                        <a:t>Anschnitt 210 x 70</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ct val="150000"/>
                        </a:lnSpc>
                      </a:pPr>
                      <a:r>
                        <a:rPr lang="de-DE" sz="1000" b="1" i="0">
                          <a:solidFill>
                            <a:schemeClr val="tx1"/>
                          </a:solidFill>
                          <a:latin typeface="+mn-lt"/>
                        </a:rPr>
                        <a:t>5.200 €</a:t>
                      </a:r>
                    </a:p>
                  </a:txBody>
                  <a:tcPr marT="18000" marB="18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0">
                <a:tc>
                  <a:txBody>
                    <a:bodyPr/>
                    <a:lstStyle/>
                    <a:p>
                      <a:r>
                        <a:rPr lang="de-DE" sz="1000" b="1" i="0">
                          <a:solidFill>
                            <a:schemeClr val="accent3"/>
                          </a:solidFill>
                          <a:latin typeface="+mn-lt"/>
                        </a:rPr>
                        <a:t>Eckfeld</a:t>
                      </a:r>
                    </a:p>
                  </a:txBody>
                  <a:tcPr marL="90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000" b="0" i="0">
                          <a:latin typeface="+mn-lt"/>
                        </a:rPr>
                        <a:t>Anschnitt 105 x 135</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sz="900" b="1" i="0">
                        <a:latin typeface="TT Hoves Pro" panose="020B0003020000020203" pitchFamily="34" charset="77"/>
                      </a:endParaRPr>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498369"/>
                  </a:ext>
                </a:extLst>
              </a:tr>
            </a:tbl>
          </a:graphicData>
        </a:graphic>
      </p:graphicFrame>
      <p:grpSp>
        <p:nvGrpSpPr>
          <p:cNvPr id="16" name="Gruppieren 15">
            <a:extLst>
              <a:ext uri="{FF2B5EF4-FFF2-40B4-BE49-F238E27FC236}">
                <a16:creationId xmlns:a16="http://schemas.microsoft.com/office/drawing/2014/main" id="{B07B5C85-3882-360A-F327-885E897DCA8D}"/>
              </a:ext>
            </a:extLst>
          </p:cNvPr>
          <p:cNvGrpSpPr/>
          <p:nvPr/>
        </p:nvGrpSpPr>
        <p:grpSpPr>
          <a:xfrm>
            <a:off x="5438117" y="1900527"/>
            <a:ext cx="3005656" cy="1103572"/>
            <a:chOff x="5606797" y="5788536"/>
            <a:chExt cx="3005656" cy="1103572"/>
          </a:xfrm>
        </p:grpSpPr>
        <p:sp>
          <p:nvSpPr>
            <p:cNvPr id="9" name="Rechteck 8">
              <a:extLst>
                <a:ext uri="{FF2B5EF4-FFF2-40B4-BE49-F238E27FC236}">
                  <a16:creationId xmlns:a16="http://schemas.microsoft.com/office/drawing/2014/main" id="{A385FFCB-2219-AD2B-729C-FF64000E35EC}"/>
                </a:ext>
              </a:extLst>
            </p:cNvPr>
            <p:cNvSpPr/>
            <p:nvPr/>
          </p:nvSpPr>
          <p:spPr>
            <a:xfrm>
              <a:off x="5606797" y="5788536"/>
              <a:ext cx="2883696" cy="1103572"/>
            </a:xfrm>
            <a:prstGeom prst="rect">
              <a:avLst/>
            </a:prstGeom>
            <a:solidFill>
              <a:srgbClr val="65818D"/>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highlight>
                  <a:srgbClr val="65818D"/>
                </a:highlight>
                <a:latin typeface="TT Hoves Pro" panose="020B0604020202020204" charset="0"/>
              </a:endParaRPr>
            </a:p>
          </p:txBody>
        </p:sp>
        <p:sp>
          <p:nvSpPr>
            <p:cNvPr id="24" name="Textfeld 23">
              <a:extLst>
                <a:ext uri="{FF2B5EF4-FFF2-40B4-BE49-F238E27FC236}">
                  <a16:creationId xmlns:a16="http://schemas.microsoft.com/office/drawing/2014/main" id="{773EDF9E-FEC4-BD73-C554-BC13CD58E021}"/>
                </a:ext>
              </a:extLst>
            </p:cNvPr>
            <p:cNvSpPr txBox="1"/>
            <p:nvPr/>
          </p:nvSpPr>
          <p:spPr>
            <a:xfrm>
              <a:off x="5676914" y="5840573"/>
              <a:ext cx="2569658" cy="1000274"/>
            </a:xfrm>
            <a:prstGeom prst="rect">
              <a:avLst/>
            </a:prstGeom>
            <a:noFill/>
            <a:ln>
              <a:noFill/>
            </a:ln>
          </p:spPr>
          <p:txBody>
            <a:bodyPr wrap="square">
              <a:spAutoFit/>
            </a:bodyPr>
            <a:lstStyle/>
            <a:p>
              <a:r>
                <a:rPr lang="de-DE" sz="900" b="1">
                  <a:solidFill>
                    <a:schemeClr val="bg1"/>
                  </a:solidFill>
                  <a:latin typeface="TT Hoves Pro" panose="020B0003020000020203" pitchFamily="34" charset="77"/>
                </a:rPr>
                <a:t>Rabatte</a:t>
              </a:r>
              <a:r>
                <a:rPr lang="de-DE" sz="900">
                  <a:latin typeface="TT Hoves Pro" panose="020B0604020202020204" charset="0"/>
                </a:rPr>
                <a:t>   </a:t>
              </a:r>
            </a:p>
            <a:p>
              <a:r>
                <a:rPr lang="de-DE" sz="900">
                  <a:solidFill>
                    <a:schemeClr val="bg1"/>
                  </a:solidFill>
                  <a:latin typeface="TT Hoves Pro" panose="020B0604020202020204" charset="0"/>
                </a:rPr>
                <a:t>Bei Abnahme innerhalb eines Insertionsjahres</a:t>
              </a:r>
            </a:p>
            <a:p>
              <a:pPr>
                <a:spcBef>
                  <a:spcPts val="600"/>
                </a:spcBef>
              </a:pPr>
              <a:r>
                <a:rPr lang="de-DE" sz="900" b="1">
                  <a:solidFill>
                    <a:schemeClr val="bg1"/>
                  </a:solidFill>
                  <a:latin typeface="TT Hoves Pro" panose="020B0003020000020203" pitchFamily="34" charset="77"/>
                </a:rPr>
                <a:t>Malstaffel</a:t>
              </a:r>
            </a:p>
            <a:p>
              <a:r>
                <a:rPr lang="de-DE" sz="900">
                  <a:solidFill>
                    <a:schemeClr val="bg1"/>
                  </a:solidFill>
                  <a:latin typeface="TT Hoves Pro" panose="020B0604020202020204" charset="0"/>
                </a:rPr>
                <a:t>2-maliges Erscheinen 3 % </a:t>
              </a:r>
            </a:p>
            <a:p>
              <a:r>
                <a:rPr lang="de-DE" sz="900">
                  <a:solidFill>
                    <a:schemeClr val="bg1"/>
                  </a:solidFill>
                  <a:latin typeface="TT Hoves Pro" panose="020B0604020202020204" charset="0"/>
                </a:rPr>
                <a:t>3-maliges Erscheinen 5 %</a:t>
              </a:r>
            </a:p>
            <a:p>
              <a:r>
                <a:rPr lang="de-DE" sz="900">
                  <a:solidFill>
                    <a:schemeClr val="bg1"/>
                  </a:solidFill>
                  <a:latin typeface="TT Hoves Pro" panose="020B0604020202020204" charset="0"/>
                </a:rPr>
                <a:t>4-maliges Erscheinen 7,5 %</a:t>
              </a:r>
              <a:endParaRPr lang="de-DE" sz="400">
                <a:solidFill>
                  <a:schemeClr val="bg1"/>
                </a:solidFill>
                <a:latin typeface="TT Hoves Pro" panose="020B0604020202020204" charset="0"/>
              </a:endParaRPr>
            </a:p>
          </p:txBody>
        </p:sp>
        <p:sp>
          <p:nvSpPr>
            <p:cNvPr id="39" name="Textfeld 38">
              <a:extLst>
                <a:ext uri="{FF2B5EF4-FFF2-40B4-BE49-F238E27FC236}">
                  <a16:creationId xmlns:a16="http://schemas.microsoft.com/office/drawing/2014/main" id="{E8D98B2E-B5A0-1766-9C48-16306FC711C3}"/>
                </a:ext>
              </a:extLst>
            </p:cNvPr>
            <p:cNvSpPr txBox="1"/>
            <p:nvPr/>
          </p:nvSpPr>
          <p:spPr>
            <a:xfrm>
              <a:off x="7259322" y="6187127"/>
              <a:ext cx="1353131" cy="646331"/>
            </a:xfrm>
            <a:prstGeom prst="rect">
              <a:avLst/>
            </a:prstGeom>
            <a:noFill/>
            <a:ln>
              <a:noFill/>
            </a:ln>
          </p:spPr>
          <p:txBody>
            <a:bodyPr wrap="square" rtlCol="0">
              <a:spAutoFit/>
            </a:bodyPr>
            <a:lstStyle/>
            <a:p>
              <a:r>
                <a:rPr lang="de-DE" sz="900" b="1">
                  <a:solidFill>
                    <a:schemeClr val="bg1"/>
                  </a:solidFill>
                  <a:latin typeface="TT Hoves Pro" panose="020B0003020000020203" pitchFamily="34" charset="77"/>
                </a:rPr>
                <a:t>Mengenstaffel</a:t>
              </a:r>
            </a:p>
            <a:p>
              <a:r>
                <a:rPr lang="de-DE" sz="900">
                  <a:solidFill>
                    <a:schemeClr val="bg1"/>
                  </a:solidFill>
                  <a:latin typeface="TT Hoves Pro" panose="020B0604020202020204" charset="0"/>
                </a:rPr>
                <a:t>2 Seiten 5 % </a:t>
              </a:r>
            </a:p>
            <a:p>
              <a:r>
                <a:rPr lang="de-DE" sz="900">
                  <a:solidFill>
                    <a:schemeClr val="bg1"/>
                  </a:solidFill>
                  <a:latin typeface="TT Hoves Pro" panose="020B0604020202020204" charset="0"/>
                </a:rPr>
                <a:t>3 Seiten 7,5 % </a:t>
              </a:r>
            </a:p>
            <a:p>
              <a:r>
                <a:rPr lang="de-DE" sz="900">
                  <a:solidFill>
                    <a:schemeClr val="bg1"/>
                  </a:solidFill>
                  <a:latin typeface="TT Hoves Pro" panose="020B0604020202020204" charset="0"/>
                </a:rPr>
                <a:t>4 Seiten 10 % </a:t>
              </a:r>
            </a:p>
          </p:txBody>
        </p:sp>
      </p:grpSp>
      <p:sp>
        <p:nvSpPr>
          <p:cNvPr id="25" name="Rechteck 24">
            <a:extLst>
              <a:ext uri="{FF2B5EF4-FFF2-40B4-BE49-F238E27FC236}">
                <a16:creationId xmlns:a16="http://schemas.microsoft.com/office/drawing/2014/main" id="{58311C0A-64C9-3CC1-BE8F-C47E91187B0D}"/>
              </a:ext>
            </a:extLst>
          </p:cNvPr>
          <p:cNvSpPr/>
          <p:nvPr/>
        </p:nvSpPr>
        <p:spPr>
          <a:xfrm>
            <a:off x="1241790" y="3839529"/>
            <a:ext cx="179013" cy="22607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7EAC9BC1-83E0-638F-B0D6-3B3CF7DBEF7F}"/>
              </a:ext>
            </a:extLst>
          </p:cNvPr>
          <p:cNvSpPr txBox="1"/>
          <p:nvPr/>
        </p:nvSpPr>
        <p:spPr>
          <a:xfrm>
            <a:off x="2571501" y="4495953"/>
            <a:ext cx="2616590" cy="215444"/>
          </a:xfrm>
          <a:prstGeom prst="rect">
            <a:avLst/>
          </a:prstGeom>
          <a:noFill/>
        </p:spPr>
        <p:txBody>
          <a:bodyPr wrap="square" rtlCol="0">
            <a:spAutoFit/>
          </a:bodyPr>
          <a:lstStyle/>
          <a:p>
            <a:r>
              <a:rPr lang="de-DE" sz="800" i="1">
                <a:latin typeface="TT Hoves Pro" panose="020B0003020000020203" pitchFamily="34" charset="77"/>
              </a:rPr>
              <a:t>Die Platzierung der ¼ Seite Eckfeld ist nicht exklusiv.</a:t>
            </a:r>
            <a:endParaRPr lang="de-DE" sz="800" i="1"/>
          </a:p>
        </p:txBody>
      </p:sp>
      <p:sp>
        <p:nvSpPr>
          <p:cNvPr id="47" name="Textfeld 46">
            <a:extLst>
              <a:ext uri="{FF2B5EF4-FFF2-40B4-BE49-F238E27FC236}">
                <a16:creationId xmlns:a16="http://schemas.microsoft.com/office/drawing/2014/main" id="{929560C1-2C9B-E4CF-7C5A-B4728E9A73D6}"/>
              </a:ext>
            </a:extLst>
          </p:cNvPr>
          <p:cNvSpPr txBox="1"/>
          <p:nvPr/>
        </p:nvSpPr>
        <p:spPr>
          <a:xfrm>
            <a:off x="1494843" y="6818868"/>
            <a:ext cx="5459872" cy="338554"/>
          </a:xfrm>
          <a:prstGeom prst="rect">
            <a:avLst/>
          </a:prstGeom>
          <a:noFill/>
        </p:spPr>
        <p:txBody>
          <a:bodyPr wrap="square" rtlCol="0">
            <a:spAutoFit/>
          </a:bodyPr>
          <a:lstStyle/>
          <a:p>
            <a:r>
              <a:rPr lang="de-DE" sz="800" i="1">
                <a:latin typeface="TT Hoves Pro" panose="020B0003020000020203" pitchFamily="34" charset="77"/>
              </a:rPr>
              <a:t>Formate mit 5 mm </a:t>
            </a:r>
            <a:r>
              <a:rPr lang="de-DE" sz="800" i="1" err="1">
                <a:latin typeface="TT Hoves Pro" panose="020B0003020000020203" pitchFamily="34" charset="77"/>
              </a:rPr>
              <a:t>Anschnittzuschlag</a:t>
            </a:r>
            <a:r>
              <a:rPr lang="de-DE" sz="800" i="1">
                <a:latin typeface="TT Hoves Pro" panose="020B0003020000020203" pitchFamily="34" charset="77"/>
              </a:rPr>
              <a:t> an allen Seiten. Alle Preise in 4c-Gestaltung zzgl. ges. Mehrwertsteuer.</a:t>
            </a:r>
          </a:p>
          <a:p>
            <a:endParaRPr lang="de-DE" sz="800" i="1"/>
          </a:p>
        </p:txBody>
      </p:sp>
      <p:grpSp>
        <p:nvGrpSpPr>
          <p:cNvPr id="46" name="Gruppieren 45">
            <a:extLst>
              <a:ext uri="{FF2B5EF4-FFF2-40B4-BE49-F238E27FC236}">
                <a16:creationId xmlns:a16="http://schemas.microsoft.com/office/drawing/2014/main" id="{B14F6C8D-D1DC-2E59-1E45-D5000CDCD89D}"/>
              </a:ext>
            </a:extLst>
          </p:cNvPr>
          <p:cNvGrpSpPr/>
          <p:nvPr/>
        </p:nvGrpSpPr>
        <p:grpSpPr>
          <a:xfrm>
            <a:off x="7310878" y="5203050"/>
            <a:ext cx="2883696" cy="1465424"/>
            <a:chOff x="6979327" y="1888818"/>
            <a:chExt cx="3052495" cy="1341843"/>
          </a:xfrm>
        </p:grpSpPr>
        <p:sp>
          <p:nvSpPr>
            <p:cNvPr id="4" name="Rechteck 3">
              <a:extLst>
                <a:ext uri="{FF2B5EF4-FFF2-40B4-BE49-F238E27FC236}">
                  <a16:creationId xmlns:a16="http://schemas.microsoft.com/office/drawing/2014/main" id="{C6C55BFF-0E0F-F065-18D7-635031D28EEA}"/>
                </a:ext>
              </a:extLst>
            </p:cNvPr>
            <p:cNvSpPr/>
            <p:nvPr/>
          </p:nvSpPr>
          <p:spPr>
            <a:xfrm>
              <a:off x="6979327" y="1888818"/>
              <a:ext cx="3052495" cy="1341843"/>
            </a:xfrm>
            <a:prstGeom prst="rect">
              <a:avLst/>
            </a:prstGeom>
            <a:solidFill>
              <a:srgbClr val="65818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553054CB-3B47-AB84-EA35-C2BB218FC523}"/>
                </a:ext>
              </a:extLst>
            </p:cNvPr>
            <p:cNvSpPr txBox="1"/>
            <p:nvPr/>
          </p:nvSpPr>
          <p:spPr>
            <a:xfrm>
              <a:off x="7066229" y="1962451"/>
              <a:ext cx="2784141" cy="1225923"/>
            </a:xfrm>
            <a:prstGeom prst="rect">
              <a:avLst/>
            </a:prstGeom>
            <a:noFill/>
          </p:spPr>
          <p:txBody>
            <a:bodyPr wrap="square" lIns="91440" tIns="45720" rIns="91440" bIns="45720" anchor="t">
              <a:spAutoFit/>
            </a:bodyPr>
            <a:lstStyle/>
            <a:p>
              <a:r>
                <a:rPr lang="de-DE" sz="900" b="1">
                  <a:solidFill>
                    <a:schemeClr val="bg1"/>
                  </a:solidFill>
                  <a:latin typeface="TT Hoves Pro"/>
                </a:rPr>
                <a:t>Zahlungsbedingungen:</a:t>
              </a:r>
            </a:p>
            <a:p>
              <a:r>
                <a:rPr lang="de-DE" sz="900">
                  <a:solidFill>
                    <a:schemeClr val="bg1"/>
                  </a:solidFill>
                  <a:latin typeface="TT Hoves Pro"/>
                </a:rPr>
                <a:t>Innerhalb von 8 Tagen mit 2% Skonto</a:t>
              </a:r>
            </a:p>
            <a:p>
              <a:r>
                <a:rPr lang="de-DE" sz="900">
                  <a:solidFill>
                    <a:schemeClr val="bg1"/>
                  </a:solidFill>
                  <a:latin typeface="TT Hoves Pro"/>
                </a:rPr>
                <a:t>Innerhalb von 14 Tagen rein netto</a:t>
              </a:r>
            </a:p>
            <a:p>
              <a:r>
                <a:rPr lang="de-DE" sz="900" err="1">
                  <a:solidFill>
                    <a:schemeClr val="bg1"/>
                  </a:solidFill>
                  <a:latin typeface="TT Hoves Pro"/>
                </a:rPr>
                <a:t>Ust-Ident.Nr</a:t>
              </a:r>
              <a:r>
                <a:rPr lang="de-DE" sz="900">
                  <a:solidFill>
                    <a:schemeClr val="bg1"/>
                  </a:solidFill>
                  <a:latin typeface="TT Hoves Pro"/>
                </a:rPr>
                <a:t>. </a:t>
              </a:r>
              <a:r>
                <a:rPr lang="de-DE" sz="900">
                  <a:solidFill>
                    <a:schemeClr val="bg1"/>
                  </a:solidFill>
                </a:rPr>
                <a:t>DE318484206</a:t>
              </a:r>
              <a:endParaRPr lang="de-DE" sz="900">
                <a:solidFill>
                  <a:schemeClr val="bg1"/>
                </a:solidFill>
                <a:latin typeface="TT Hoves Pro"/>
              </a:endParaRPr>
            </a:p>
            <a:p>
              <a:endParaRPr lang="de-DE" sz="900">
                <a:solidFill>
                  <a:schemeClr val="bg1"/>
                </a:solidFill>
                <a:latin typeface="TT Hoves Pro" panose="020B0003020000020203" pitchFamily="34" charset="77"/>
              </a:endParaRPr>
            </a:p>
            <a:p>
              <a:r>
                <a:rPr lang="de-DE" sz="900" b="1">
                  <a:solidFill>
                    <a:schemeClr val="bg1"/>
                  </a:solidFill>
                  <a:latin typeface="TT Hoves Pro"/>
                </a:rPr>
                <a:t>Bankverbindung:</a:t>
              </a:r>
            </a:p>
            <a:p>
              <a:r>
                <a:rPr lang="de-DE" sz="900">
                  <a:solidFill>
                    <a:schemeClr val="bg1"/>
                  </a:solidFill>
                  <a:latin typeface="TT Hoves Pro"/>
                </a:rPr>
                <a:t>Deutsche Bank Filiale, Berlin</a:t>
              </a:r>
            </a:p>
            <a:p>
              <a:r>
                <a:rPr lang="de-DE" sz="900">
                  <a:solidFill>
                    <a:schemeClr val="bg1"/>
                  </a:solidFill>
                  <a:latin typeface="TT Hoves Pro"/>
                </a:rPr>
                <a:t>IBAN: DE </a:t>
              </a:r>
              <a:r>
                <a:rPr lang="de-DE" sz="900">
                  <a:solidFill>
                    <a:schemeClr val="bg1"/>
                  </a:solidFill>
                  <a:latin typeface="TT Hoves Pro"/>
                  <a:ea typeface="+mn-lt"/>
                  <a:cs typeface="+mn-lt"/>
                </a:rPr>
                <a:t> </a:t>
              </a:r>
              <a:r>
                <a:rPr lang="de-DE" sz="900">
                  <a:solidFill>
                    <a:schemeClr val="bg1"/>
                  </a:solidFill>
                  <a:ea typeface="+mn-lt"/>
                  <a:cs typeface="+mn-lt"/>
                </a:rPr>
                <a:t>DE06100700000052426200 </a:t>
              </a:r>
            </a:p>
            <a:p>
              <a:r>
                <a:rPr lang="de-DE" sz="900">
                  <a:solidFill>
                    <a:schemeClr val="bg1"/>
                  </a:solidFill>
                  <a:latin typeface="TT Hoves Pro"/>
                </a:rPr>
                <a:t>Swift Code/BIC: D</a:t>
              </a:r>
              <a:r>
                <a:rPr lang="de-DE" sz="900">
                  <a:solidFill>
                    <a:schemeClr val="bg1"/>
                  </a:solidFill>
                  <a:latin typeface="Aptos"/>
                </a:rPr>
                <a:t>EUTDEBB</a:t>
              </a:r>
            </a:p>
          </p:txBody>
        </p:sp>
      </p:grpSp>
      <p:pic>
        <p:nvPicPr>
          <p:cNvPr id="18" name="Grafik 17">
            <a:extLst>
              <a:ext uri="{FF2B5EF4-FFF2-40B4-BE49-F238E27FC236}">
                <a16:creationId xmlns:a16="http://schemas.microsoft.com/office/drawing/2014/main" id="{27D350BD-B214-CC34-14B0-F6833F94E7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41" y="234788"/>
            <a:ext cx="2871266" cy="674662"/>
          </a:xfrm>
          <a:prstGeom prst="rect">
            <a:avLst/>
          </a:prstGeom>
        </p:spPr>
      </p:pic>
      <p:sp>
        <p:nvSpPr>
          <p:cNvPr id="19" name="Textfeld 18">
            <a:extLst>
              <a:ext uri="{FF2B5EF4-FFF2-40B4-BE49-F238E27FC236}">
                <a16:creationId xmlns:a16="http://schemas.microsoft.com/office/drawing/2014/main" id="{264EB562-1313-358C-065E-877F73651EC4}"/>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797941165"/>
      </p:ext>
    </p:extLst>
  </p:cSld>
  <p:clrMapOvr>
    <a:masterClrMapping/>
  </p:clrMapOvr>
</p:sld>
</file>

<file path=ppt/theme/theme1.xml><?xml version="1.0" encoding="utf-8"?>
<a:theme xmlns:a="http://schemas.openxmlformats.org/drawingml/2006/main" name="ASCS">
  <a:themeElements>
    <a:clrScheme name="DAB – NEU">
      <a:dk1>
        <a:srgbClr val="000000"/>
      </a:dk1>
      <a:lt1>
        <a:srgbClr val="FFFFFF"/>
      </a:lt1>
      <a:dk2>
        <a:srgbClr val="17B8ED"/>
      </a:dk2>
      <a:lt2>
        <a:srgbClr val="007FB2"/>
      </a:lt2>
      <a:accent1>
        <a:srgbClr val="17B8ED"/>
      </a:accent1>
      <a:accent2>
        <a:srgbClr val="B2DDF7"/>
      </a:accent2>
      <a:accent3>
        <a:srgbClr val="062D39"/>
      </a:accent3>
      <a:accent4>
        <a:srgbClr val="284753"/>
      </a:accent4>
      <a:accent5>
        <a:srgbClr val="637F8D"/>
      </a:accent5>
      <a:accent6>
        <a:srgbClr val="9DAFBA"/>
      </a:accent6>
      <a:hlink>
        <a:srgbClr val="000000"/>
      </a:hlink>
      <a:folHlink>
        <a:srgbClr val="009EE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E8EE2BC7CB37245853227DABC60ED2C" ma:contentTypeVersion="13" ma:contentTypeDescription="Ein neues Dokument erstellen." ma:contentTypeScope="" ma:versionID="819f90bbba210ce3408f5c08bfed6dea">
  <xsd:schema xmlns:xsd="http://www.w3.org/2001/XMLSchema" xmlns:xs="http://www.w3.org/2001/XMLSchema" xmlns:p="http://schemas.microsoft.com/office/2006/metadata/properties" xmlns:ns2="89a9ae85-c4ae-477f-b5c2-c2a606475d6b" xmlns:ns3="1d1ff1f5-67ba-43a2-b0bb-b1db78617f71" targetNamespace="http://schemas.microsoft.com/office/2006/metadata/properties" ma:root="true" ma:fieldsID="e95f7d82a5428e5271eac6a515079b05" ns2:_="" ns3:_="">
    <xsd:import namespace="89a9ae85-c4ae-477f-b5c2-c2a606475d6b"/>
    <xsd:import namespace="1d1ff1f5-67ba-43a2-b0bb-b1db78617f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9ae85-c4ae-477f-b5c2-c2a606475d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14d3315d-7053-4ff8-b5b6-bb0265383f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1ff1f5-67ba-43a2-b0bb-b1db78617f7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9b4f06b-52f2-4062-86e1-589c678a330c}" ma:internalName="TaxCatchAll" ma:showField="CatchAllData" ma:web="1d1ff1f5-67ba-43a2-b0bb-b1db78617f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a9ae85-c4ae-477f-b5c2-c2a606475d6b">
      <Terms xmlns="http://schemas.microsoft.com/office/infopath/2007/PartnerControls"/>
    </lcf76f155ced4ddcb4097134ff3c332f>
    <TaxCatchAll xmlns="1d1ff1f5-67ba-43a2-b0bb-b1db78617f71" xsi:nil="true"/>
  </documentManagement>
</p:properties>
</file>

<file path=customXml/itemProps1.xml><?xml version="1.0" encoding="utf-8"?>
<ds:datastoreItem xmlns:ds="http://schemas.openxmlformats.org/officeDocument/2006/customXml" ds:itemID="{27CA7A1E-9D14-4F43-9DCB-A6F4278A9F3E}"/>
</file>

<file path=customXml/itemProps2.xml><?xml version="1.0" encoding="utf-8"?>
<ds:datastoreItem xmlns:ds="http://schemas.openxmlformats.org/officeDocument/2006/customXml" ds:itemID="{E78014C1-8863-42BD-A55F-02C0C9FFA0AA}">
  <ds:schemaRefs>
    <ds:schemaRef ds:uri="http://schemas.microsoft.com/sharepoint/v3/contenttype/forms"/>
  </ds:schemaRefs>
</ds:datastoreItem>
</file>

<file path=customXml/itemProps3.xml><?xml version="1.0" encoding="utf-8"?>
<ds:datastoreItem xmlns:ds="http://schemas.openxmlformats.org/officeDocument/2006/customXml" ds:itemID="{FEA06539-FA67-42C2-98CB-85E0CAAD926C}">
  <ds:schemaRefs>
    <ds:schemaRef ds:uri="1d1ff1f5-67ba-43a2-b0bb-b1db78617f71"/>
    <ds:schemaRef ds:uri="89a9ae85-c4ae-477f-b5c2-c2a606475d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3329</Words>
  <Application>Microsoft Office PowerPoint</Application>
  <PresentationFormat>Benutzerdefiniert</PresentationFormat>
  <Paragraphs>703</Paragraphs>
  <Slides>19</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TT Hoves Pro</vt:lpstr>
      <vt:lpstr>Aptos</vt:lpstr>
      <vt:lpstr>Arial</vt:lpstr>
      <vt:lpstr>Mont AS </vt:lpstr>
      <vt:lpstr>Mont AS</vt:lpstr>
      <vt:lpstr>ASCS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Schonert, Ulrike</dc:creator>
  <cp:lastModifiedBy>Schaafs, Dagmar</cp:lastModifiedBy>
  <cp:revision>1</cp:revision>
  <cp:lastPrinted>2025-11-24T14:44:37Z</cp:lastPrinted>
  <dcterms:created xsi:type="dcterms:W3CDTF">2025-01-07T09:40:44Z</dcterms:created>
  <dcterms:modified xsi:type="dcterms:W3CDTF">2026-01-20T15:55:16Z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0x010100CE8EE2BC7CB37245853227DABC60ED2C</vt:lpwstr>
  </property>
  <property fmtid="{D5CDD505-2E9C-101B-9397-08002B2CF9AE}" pid="3" name="MediaServiceImageTags">
    <vt:lpwstr/>
  </property>
</Properties>
</file>